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14" r:id="rId2"/>
    <p:sldId id="305" r:id="rId3"/>
    <p:sldId id="302" r:id="rId4"/>
    <p:sldId id="257" r:id="rId5"/>
    <p:sldId id="258" r:id="rId6"/>
    <p:sldId id="310" r:id="rId7"/>
    <p:sldId id="319" r:id="rId8"/>
    <p:sldId id="306" r:id="rId9"/>
    <p:sldId id="259" r:id="rId10"/>
    <p:sldId id="260" r:id="rId11"/>
    <p:sldId id="262" r:id="rId12"/>
    <p:sldId id="263" r:id="rId13"/>
    <p:sldId id="318" r:id="rId14"/>
    <p:sldId id="311" r:id="rId15"/>
    <p:sldId id="265" r:id="rId16"/>
    <p:sldId id="267" r:id="rId17"/>
    <p:sldId id="261" r:id="rId18"/>
    <p:sldId id="269" r:id="rId19"/>
    <p:sldId id="271" r:id="rId20"/>
    <p:sldId id="275" r:id="rId21"/>
    <p:sldId id="277" r:id="rId22"/>
    <p:sldId id="280" r:id="rId23"/>
    <p:sldId id="281" r:id="rId24"/>
    <p:sldId id="283" r:id="rId25"/>
    <p:sldId id="285" r:id="rId26"/>
    <p:sldId id="288" r:id="rId27"/>
    <p:sldId id="289" r:id="rId28"/>
    <p:sldId id="291" r:id="rId29"/>
    <p:sldId id="315" r:id="rId30"/>
    <p:sldId id="316" r:id="rId31"/>
    <p:sldId id="317" r:id="rId32"/>
    <p:sldId id="292" r:id="rId33"/>
    <p:sldId id="293" r:id="rId34"/>
    <p:sldId id="320" r:id="rId35"/>
    <p:sldId id="313" r:id="rId36"/>
    <p:sldId id="321" r:id="rId37"/>
    <p:sldId id="322" r:id="rId38"/>
    <p:sldId id="295" r:id="rId39"/>
    <p:sldId id="323" r:id="rId40"/>
    <p:sldId id="312" r:id="rId41"/>
    <p:sldId id="297" r:id="rId42"/>
    <p:sldId id="298" r:id="rId43"/>
    <p:sldId id="299" r:id="rId44"/>
    <p:sldId id="300" r:id="rId45"/>
    <p:sldId id="301" r:id="rId46"/>
    <p:sldId id="30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74" d="100"/>
          <a:sy n="74" d="100"/>
        </p:scale>
        <p:origin x="3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6C5DE2-B31C-4AD1-B77C-1A24F9E1C3B2}"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49CE8-0E7A-499D-BFB1-ECBBBF944DC5}" type="slidenum">
              <a:rPr lang="en-US" smtClean="0"/>
              <a:t>‹#›</a:t>
            </a:fld>
            <a:endParaRPr lang="en-US"/>
          </a:p>
        </p:txBody>
      </p:sp>
    </p:spTree>
    <p:extLst>
      <p:ext uri="{BB962C8B-B14F-4D97-AF65-F5344CB8AC3E}">
        <p14:creationId xmlns:p14="http://schemas.microsoft.com/office/powerpoint/2010/main" val="3866187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1</a:t>
            </a:fld>
            <a:endParaRPr lang="en-US"/>
          </a:p>
        </p:txBody>
      </p:sp>
    </p:spTree>
    <p:extLst>
      <p:ext uri="{BB962C8B-B14F-4D97-AF65-F5344CB8AC3E}">
        <p14:creationId xmlns:p14="http://schemas.microsoft.com/office/powerpoint/2010/main" val="694025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T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815447" y="1955800"/>
            <a:ext cx="10972800" cy="1143001"/>
          </a:xfrm>
          <a:noFill/>
        </p:spPr>
        <p:txBody>
          <a:bodyPr>
            <a:normAutofit/>
          </a:bodyPr>
          <a:lstStyle>
            <a:lvl1pPr algn="l">
              <a:defRPr sz="5333"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815447" y="2868634"/>
            <a:ext cx="10972799" cy="574517"/>
          </a:xfrm>
        </p:spPr>
        <p:txBody>
          <a:bodyPr/>
          <a:lstStyle>
            <a:lvl1pPr marL="0" indent="0">
              <a:buNone/>
              <a:defRPr sz="2667">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p:nvCxnSpPr>
        <p:spPr>
          <a:xfrm>
            <a:off x="920551" y="3510709"/>
            <a:ext cx="651595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815447" y="3655551"/>
            <a:ext cx="5486400" cy="389181"/>
          </a:xfrm>
        </p:spPr>
        <p:txBody>
          <a:bodyPr>
            <a:normAutofit/>
          </a:bodyPr>
          <a:lstStyle>
            <a:lvl1pPr marL="0" indent="0">
              <a:buNone/>
              <a:defRPr sz="2400" b="1">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815447" y="4045017"/>
            <a:ext cx="3111500" cy="387996"/>
          </a:xfrm>
        </p:spPr>
        <p:txBody>
          <a:bodyPr>
            <a:normAutofit/>
          </a:bodyPr>
          <a:lstStyle>
            <a:lvl1pPr marL="0" indent="0">
              <a:buNone/>
              <a:defRPr sz="1867">
                <a:solidFill>
                  <a:schemeClr val="bg1"/>
                </a:solidFill>
              </a:defRPr>
            </a:lvl1pPr>
          </a:lstStyle>
          <a:p>
            <a:pPr lvl="0"/>
            <a:r>
              <a:rPr lang="en-US" dirty="0"/>
              <a:t>My Title</a:t>
            </a:r>
          </a:p>
        </p:txBody>
      </p:sp>
      <p:pic>
        <p:nvPicPr>
          <p:cNvPr id="5" name="Picture 4" descr="Text&#10;&#10;Description automatically generated">
            <a:extLst>
              <a:ext uri="{FF2B5EF4-FFF2-40B4-BE49-F238E27FC236}">
                <a16:creationId xmlns:a16="http://schemas.microsoft.com/office/drawing/2014/main" id="{031E7C7E-200A-F626-0A3D-92CC978B8DA3}"/>
              </a:ext>
            </a:extLst>
          </p:cNvPr>
          <p:cNvPicPr>
            <a:picLocks noChangeAspect="1"/>
          </p:cNvPicPr>
          <p:nvPr/>
        </p:nvPicPr>
        <p:blipFill>
          <a:blip r:embed="rId3"/>
          <a:stretch>
            <a:fillRect/>
          </a:stretch>
        </p:blipFill>
        <p:spPr>
          <a:xfrm>
            <a:off x="2638495" y="4750278"/>
            <a:ext cx="6968291" cy="1941028"/>
          </a:xfrm>
          <a:prstGeom prst="rect">
            <a:avLst/>
          </a:prstGeom>
        </p:spPr>
      </p:pic>
    </p:spTree>
    <p:extLst>
      <p:ext uri="{BB962C8B-B14F-4D97-AF65-F5344CB8AC3E}">
        <p14:creationId xmlns:p14="http://schemas.microsoft.com/office/powerpoint/2010/main" val="808733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ide Chart">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609600" y="-1284803"/>
            <a:ext cx="10972800" cy="1143000"/>
          </a:xfrm>
        </p:spPr>
        <p:txBody>
          <a:bodyPr>
            <a:normAutofit/>
          </a:bodyPr>
          <a:lstStyle>
            <a:lvl1pPr>
              <a:defRPr sz="4267">
                <a:solidFill>
                  <a:srgbClr val="FF0000"/>
                </a:solidFill>
              </a:defRPr>
            </a:lvl1pPr>
          </a:lstStyle>
          <a:p>
            <a:r>
              <a:rPr lang="en-US"/>
              <a:t>Click to edit Master title style</a:t>
            </a:r>
            <a:endParaRPr lang="en-US" dirty="0"/>
          </a:p>
        </p:txBody>
      </p:sp>
      <p:sp>
        <p:nvSpPr>
          <p:cNvPr id="4" name="Wide Chart">
            <a:extLst>
              <a:ext uri="{FF2B5EF4-FFF2-40B4-BE49-F238E27FC236}">
                <a16:creationId xmlns:a16="http://schemas.microsoft.com/office/drawing/2014/main" id="{21B7D27F-640B-514B-9B11-9D1645F3F49A}"/>
              </a:ext>
            </a:extLst>
          </p:cNvPr>
          <p:cNvSpPr>
            <a:spLocks noGrp="1" noChangeAspect="1"/>
          </p:cNvSpPr>
          <p:nvPr>
            <p:ph type="chart" sz="quarter" idx="11"/>
          </p:nvPr>
        </p:nvSpPr>
        <p:spPr>
          <a:xfrm>
            <a:off x="304800" y="381000"/>
            <a:ext cx="11582400" cy="6096000"/>
          </a:xfrm>
        </p:spPr>
        <p:txBody>
          <a:bodyPr/>
          <a:lstStyle/>
          <a:p>
            <a:r>
              <a:rPr lang="en-US"/>
              <a:t>Click icon to add chart</a:t>
            </a:r>
          </a:p>
        </p:txBody>
      </p:sp>
    </p:spTree>
    <p:extLst>
      <p:ext uri="{BB962C8B-B14F-4D97-AF65-F5344CB8AC3E}">
        <p14:creationId xmlns:p14="http://schemas.microsoft.com/office/powerpoint/2010/main" val="2260650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Bleed Phot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609600" y="-1284803"/>
            <a:ext cx="10972800" cy="1143000"/>
          </a:xfrm>
        </p:spPr>
        <p:txBody>
          <a:bodyPr>
            <a:normAutofit/>
          </a:bodyPr>
          <a:lstStyle>
            <a:lvl1pPr>
              <a:defRPr sz="4267">
                <a:solidFill>
                  <a:srgbClr val="FF0000"/>
                </a:solidFill>
              </a:defRPr>
            </a:lvl1pPr>
          </a:lstStyle>
          <a:p>
            <a:r>
              <a:rPr lang="en-US"/>
              <a:t>Click to edit Master title style</a:t>
            </a:r>
            <a:endParaRPr lang="en-US" dirty="0"/>
          </a:p>
        </p:txBody>
      </p:sp>
      <p:sp>
        <p:nvSpPr>
          <p:cNvPr id="7" name="Full Bleed Photo">
            <a:extLst>
              <a:ext uri="{FF2B5EF4-FFF2-40B4-BE49-F238E27FC236}">
                <a16:creationId xmlns:a16="http://schemas.microsoft.com/office/drawing/2014/main" id="{3D0D2707-18C2-FA48-9C1E-B114D1A3869D}"/>
              </a:ext>
            </a:extLst>
          </p:cNvPr>
          <p:cNvSpPr>
            <a:spLocks noGrp="1" noChangeAspect="1"/>
          </p:cNvSpPr>
          <p:nvPr>
            <p:ph type="pic" sz="quarter" idx="10"/>
          </p:nvPr>
        </p:nvSpPr>
        <p:spPr>
          <a:xfrm>
            <a:off x="-60960" y="-45720"/>
            <a:ext cx="12313920" cy="6949440"/>
          </a:xfrm>
        </p:spPr>
        <p:txBody>
          <a:bodyPr/>
          <a:lstStyle/>
          <a:p>
            <a:r>
              <a:rPr lang="en-US"/>
              <a:t>Click icon to add picture</a:t>
            </a:r>
          </a:p>
        </p:txBody>
      </p:sp>
    </p:spTree>
    <p:extLst>
      <p:ext uri="{BB962C8B-B14F-4D97-AF65-F5344CB8AC3E}">
        <p14:creationId xmlns:p14="http://schemas.microsoft.com/office/powerpoint/2010/main" val="4334382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Bleed Vide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609600" y="-1284803"/>
            <a:ext cx="10972800" cy="1143000"/>
          </a:xfrm>
        </p:spPr>
        <p:txBody>
          <a:bodyPr>
            <a:normAutofit/>
          </a:bodyPr>
          <a:lstStyle>
            <a:lvl1pPr>
              <a:defRPr sz="4267">
                <a:solidFill>
                  <a:srgbClr val="FF0000"/>
                </a:solidFill>
              </a:defRPr>
            </a:lvl1pPr>
          </a:lstStyle>
          <a:p>
            <a:r>
              <a:rPr lang="en-US"/>
              <a:t>Click to edit Master title style</a:t>
            </a:r>
            <a:endParaRPr lang="en-US" dirty="0"/>
          </a:p>
        </p:txBody>
      </p:sp>
      <p:sp>
        <p:nvSpPr>
          <p:cNvPr id="5" name="Full Bleed Video">
            <a:extLst>
              <a:ext uri="{FF2B5EF4-FFF2-40B4-BE49-F238E27FC236}">
                <a16:creationId xmlns:a16="http://schemas.microsoft.com/office/drawing/2014/main" id="{E64AE5ED-FB71-2940-A0AA-8B776317FAB2}"/>
              </a:ext>
            </a:extLst>
          </p:cNvPr>
          <p:cNvSpPr>
            <a:spLocks noGrp="1"/>
          </p:cNvSpPr>
          <p:nvPr>
            <p:ph type="media" sz="quarter" idx="10"/>
          </p:nvPr>
        </p:nvSpPr>
        <p:spPr>
          <a:xfrm>
            <a:off x="-60960" y="-45720"/>
            <a:ext cx="12313920" cy="6949440"/>
          </a:xfrm>
        </p:spPr>
        <p:txBody>
          <a:bodyPr/>
          <a:lstStyle/>
          <a:p>
            <a:r>
              <a:rPr lang="en-US"/>
              <a:t>Click icon to add media</a:t>
            </a:r>
          </a:p>
        </p:txBody>
      </p:sp>
    </p:spTree>
    <p:extLst>
      <p:ext uri="{BB962C8B-B14F-4D97-AF65-F5344CB8AC3E}">
        <p14:creationId xmlns:p14="http://schemas.microsoft.com/office/powerpoint/2010/main" val="613254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A7C79F-AC12-4564-A6FC-4793B77076C1}" type="datetimeFigureOut">
              <a:rPr lang="en-US" smtClean="0"/>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9FC38E-1F04-45FA-997F-C61095EBBC65}" type="slidenum">
              <a:rPr lang="en-US" smtClean="0"/>
              <a:t>‹#›</a:t>
            </a:fld>
            <a:endParaRPr lang="en-US"/>
          </a:p>
        </p:txBody>
      </p:sp>
    </p:spTree>
    <p:extLst>
      <p:ext uri="{BB962C8B-B14F-4D97-AF65-F5344CB8AC3E}">
        <p14:creationId xmlns:p14="http://schemas.microsoft.com/office/powerpoint/2010/main" val="220718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A7C79F-AC12-4564-A6FC-4793B77076C1}"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9FC38E-1F04-45FA-997F-C61095EBBC65}" type="slidenum">
              <a:rPr lang="en-US" smtClean="0"/>
              <a:t>‹#›</a:t>
            </a:fld>
            <a:endParaRPr lang="en-US"/>
          </a:p>
        </p:txBody>
      </p:sp>
    </p:spTree>
    <p:extLst>
      <p:ext uri="{BB962C8B-B14F-4D97-AF65-F5344CB8AC3E}">
        <p14:creationId xmlns:p14="http://schemas.microsoft.com/office/powerpoint/2010/main" val="1959109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A7C79F-AC12-4564-A6FC-4793B77076C1}"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9FC38E-1F04-45FA-997F-C61095EBBC65}" type="slidenum">
              <a:rPr lang="en-US" smtClean="0"/>
              <a:t>‹#›</a:t>
            </a:fld>
            <a:endParaRPr lang="en-US"/>
          </a:p>
        </p:txBody>
      </p:sp>
    </p:spTree>
    <p:extLst>
      <p:ext uri="{BB962C8B-B14F-4D97-AF65-F5344CB8AC3E}">
        <p14:creationId xmlns:p14="http://schemas.microsoft.com/office/powerpoint/2010/main" val="1739604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815447" y="1955800"/>
            <a:ext cx="10972800" cy="1143001"/>
          </a:xfrm>
          <a:noFill/>
        </p:spPr>
        <p:txBody>
          <a:bodyPr>
            <a:normAutofit/>
          </a:bodyPr>
          <a:lstStyle>
            <a:lvl1pPr algn="l">
              <a:defRPr sz="5333"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815447" y="2868634"/>
            <a:ext cx="10972799" cy="574517"/>
          </a:xfrm>
        </p:spPr>
        <p:txBody>
          <a:bodyPr/>
          <a:lstStyle>
            <a:lvl1pPr marL="0" indent="0">
              <a:buNone/>
              <a:defRPr sz="2667">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p:nvCxnSpPr>
        <p:spPr>
          <a:xfrm>
            <a:off x="920551" y="3510709"/>
            <a:ext cx="651595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815447" y="3655551"/>
            <a:ext cx="5486400" cy="389181"/>
          </a:xfrm>
        </p:spPr>
        <p:txBody>
          <a:bodyPr>
            <a:normAutofit/>
          </a:bodyPr>
          <a:lstStyle>
            <a:lvl1pPr marL="0" indent="0">
              <a:buNone/>
              <a:defRPr sz="2400" b="1">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815447" y="4045017"/>
            <a:ext cx="3111500" cy="387996"/>
          </a:xfrm>
        </p:spPr>
        <p:txBody>
          <a:bodyPr>
            <a:normAutofit/>
          </a:bodyPr>
          <a:lstStyle>
            <a:lvl1pPr marL="0" indent="0">
              <a:buNone/>
              <a:defRPr sz="1867">
                <a:solidFill>
                  <a:schemeClr val="bg1"/>
                </a:solidFill>
              </a:defRPr>
            </a:lvl1pPr>
          </a:lstStyle>
          <a:p>
            <a:pPr lvl="0"/>
            <a:r>
              <a:rPr lang="en-US" dirty="0"/>
              <a:t>My Title</a:t>
            </a:r>
          </a:p>
        </p:txBody>
      </p:sp>
    </p:spTree>
    <p:extLst>
      <p:ext uri="{BB962C8B-B14F-4D97-AF65-F5344CB8AC3E}">
        <p14:creationId xmlns:p14="http://schemas.microsoft.com/office/powerpoint/2010/main" val="27826547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815447" y="1955800"/>
            <a:ext cx="10972800" cy="1143001"/>
          </a:xfrm>
          <a:noFill/>
        </p:spPr>
        <p:txBody>
          <a:bodyPr>
            <a:normAutofit/>
          </a:bodyPr>
          <a:lstStyle>
            <a:lvl1pPr algn="l">
              <a:defRPr sz="5333"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815447" y="2868634"/>
            <a:ext cx="10972799" cy="574517"/>
          </a:xfrm>
        </p:spPr>
        <p:txBody>
          <a:bodyPr/>
          <a:lstStyle>
            <a:lvl1pPr marL="0" indent="0">
              <a:buNone/>
              <a:defRPr sz="2667">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p:nvCxnSpPr>
        <p:spPr>
          <a:xfrm>
            <a:off x="920551" y="3510709"/>
            <a:ext cx="651595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815447" y="3655551"/>
            <a:ext cx="5486400" cy="389181"/>
          </a:xfrm>
        </p:spPr>
        <p:txBody>
          <a:bodyPr>
            <a:normAutofit/>
          </a:bodyPr>
          <a:lstStyle>
            <a:lvl1pPr marL="0" indent="0">
              <a:buNone/>
              <a:defRPr sz="2400" b="1">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815447" y="4045017"/>
            <a:ext cx="3111500" cy="387996"/>
          </a:xfrm>
        </p:spPr>
        <p:txBody>
          <a:bodyPr>
            <a:normAutofit/>
          </a:bodyPr>
          <a:lstStyle>
            <a:lvl1pPr marL="0" indent="0">
              <a:buNone/>
              <a:defRPr sz="1867">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3656694" y="5179121"/>
            <a:ext cx="6108700" cy="1411816"/>
          </a:xfrm>
        </p:spPr>
        <p:txBody>
          <a:bodyPr/>
          <a:lstStyle/>
          <a:p>
            <a:r>
              <a:rPr lang="en-US"/>
              <a:t>Click icon to add picture</a:t>
            </a:r>
          </a:p>
        </p:txBody>
      </p:sp>
    </p:spTree>
    <p:extLst>
      <p:ext uri="{BB962C8B-B14F-4D97-AF65-F5344CB8AC3E}">
        <p14:creationId xmlns:p14="http://schemas.microsoft.com/office/powerpoint/2010/main" val="258064751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815447" y="1955800"/>
            <a:ext cx="10972800" cy="1143001"/>
          </a:xfrm>
          <a:noFill/>
        </p:spPr>
        <p:txBody>
          <a:bodyPr>
            <a:normAutofit/>
          </a:bodyPr>
          <a:lstStyle>
            <a:lvl1pPr algn="l">
              <a:defRPr sz="5333"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815447" y="2868634"/>
            <a:ext cx="10972799" cy="574517"/>
          </a:xfrm>
        </p:spPr>
        <p:txBody>
          <a:bodyPr/>
          <a:lstStyle>
            <a:lvl1pPr marL="0" indent="0">
              <a:buNone/>
              <a:defRPr sz="2667">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p:nvCxnSpPr>
        <p:spPr>
          <a:xfrm>
            <a:off x="920551" y="3510709"/>
            <a:ext cx="651595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815447" y="3655551"/>
            <a:ext cx="5486400" cy="389181"/>
          </a:xfrm>
        </p:spPr>
        <p:txBody>
          <a:bodyPr>
            <a:normAutofit/>
          </a:bodyPr>
          <a:lstStyle>
            <a:lvl1pPr marL="0" indent="0">
              <a:buNone/>
              <a:defRPr sz="2400" b="1">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815447" y="4045017"/>
            <a:ext cx="3111500" cy="387996"/>
          </a:xfrm>
        </p:spPr>
        <p:txBody>
          <a:bodyPr>
            <a:normAutofit/>
          </a:bodyPr>
          <a:lstStyle>
            <a:lvl1pPr marL="0" indent="0">
              <a:buNone/>
              <a:defRPr sz="1867">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3656694" y="5179121"/>
            <a:ext cx="6108700" cy="1411816"/>
          </a:xfrm>
        </p:spPr>
        <p:txBody>
          <a:bodyPr/>
          <a:lstStyle/>
          <a:p>
            <a:r>
              <a:rPr lang="en-US"/>
              <a:t>Click icon to add picture</a:t>
            </a:r>
          </a:p>
        </p:txBody>
      </p:sp>
      <p:sp>
        <p:nvSpPr>
          <p:cNvPr id="6" name="Text Placeholder 5">
            <a:extLst>
              <a:ext uri="{FF2B5EF4-FFF2-40B4-BE49-F238E27FC236}">
                <a16:creationId xmlns:a16="http://schemas.microsoft.com/office/drawing/2014/main" id="{F3255C03-226B-5FC2-208E-578716830E57}"/>
              </a:ext>
            </a:extLst>
          </p:cNvPr>
          <p:cNvSpPr>
            <a:spLocks noGrp="1"/>
          </p:cNvSpPr>
          <p:nvPr>
            <p:ph type="body" sz="quarter" idx="14"/>
          </p:nvPr>
        </p:nvSpPr>
        <p:spPr>
          <a:xfrm>
            <a:off x="6908800" y="3655551"/>
            <a:ext cx="4878917" cy="1197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587051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609600" y="2380617"/>
            <a:ext cx="10972800" cy="1143004"/>
          </a:xfrm>
        </p:spPr>
        <p:txBody>
          <a:bodyPr>
            <a:normAutofit/>
          </a:bodyPr>
          <a:lstStyle>
            <a:lvl1pPr>
              <a:defRPr sz="5867" b="1" i="0">
                <a:solidFill>
                  <a:schemeClr val="bg1"/>
                </a:solidFill>
              </a:defRPr>
            </a:lvl1pPr>
          </a:lstStyle>
          <a:p>
            <a:r>
              <a:rPr lang="en-US"/>
              <a:t>Click to edit Master title style</a:t>
            </a:r>
            <a:endParaRPr lang="en-US" dirty="0"/>
          </a:p>
        </p:txBody>
      </p:sp>
      <p:sp>
        <p:nvSpPr>
          <p:cNvPr id="4" name="H2 Subtitle">
            <a:extLst>
              <a:ext uri="{FF2B5EF4-FFF2-40B4-BE49-F238E27FC236}">
                <a16:creationId xmlns:a16="http://schemas.microsoft.com/office/drawing/2014/main" id="{DB257BD6-4D9A-CD45-BCE2-728C5AB620C6}"/>
              </a:ext>
            </a:extLst>
          </p:cNvPr>
          <p:cNvSpPr>
            <a:spLocks noGrp="1"/>
          </p:cNvSpPr>
          <p:nvPr>
            <p:ph sz="quarter" idx="10" hasCustomPrompt="1"/>
          </p:nvPr>
        </p:nvSpPr>
        <p:spPr>
          <a:xfrm>
            <a:off x="609600" y="3372856"/>
            <a:ext cx="10972800" cy="905933"/>
          </a:xfrm>
        </p:spPr>
        <p:txBody>
          <a:bodyPr>
            <a:normAutofit/>
          </a:bodyPr>
          <a:lstStyle>
            <a:lvl1pPr marL="0" indent="0" algn="ctr">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spTree>
    <p:extLst>
      <p:ext uri="{BB962C8B-B14F-4D97-AF65-F5344CB8AC3E}">
        <p14:creationId xmlns:p14="http://schemas.microsoft.com/office/powerpoint/2010/main" val="114641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88B4A6B9-381D-5D40-84AC-41D60C0A034D}"/>
              </a:ext>
            </a:extLst>
          </p:cNvPr>
          <p:cNvSpPr>
            <a:spLocks noGrp="1"/>
          </p:cNvSpPr>
          <p:nvPr>
            <p:ph type="title"/>
          </p:nvPr>
        </p:nvSpPr>
        <p:spPr>
          <a:xfrm>
            <a:off x="609600" y="318665"/>
            <a:ext cx="10972800" cy="1143000"/>
          </a:xfrm>
        </p:spPr>
        <p:txBody>
          <a:bodyPr>
            <a:normAutofit/>
          </a:bodyPr>
          <a:lstStyle>
            <a:lvl1pPr>
              <a:defRPr sz="4267"/>
            </a:lvl1pPr>
          </a:lstStyle>
          <a:p>
            <a:r>
              <a:rPr lang="en-US"/>
              <a:t>Click to edit Master title style</a:t>
            </a:r>
            <a:endParaRPr lang="en-US" dirty="0"/>
          </a:p>
        </p:txBody>
      </p:sp>
      <p:sp>
        <p:nvSpPr>
          <p:cNvPr id="5" name="H2 Subtitle">
            <a:extLst>
              <a:ext uri="{FF2B5EF4-FFF2-40B4-BE49-F238E27FC236}">
                <a16:creationId xmlns:a16="http://schemas.microsoft.com/office/drawing/2014/main" id="{5B196C90-74A6-5E42-A204-A1E0DBCB6799}"/>
              </a:ext>
            </a:extLst>
          </p:cNvPr>
          <p:cNvSpPr>
            <a:spLocks noGrp="1"/>
          </p:cNvSpPr>
          <p:nvPr>
            <p:ph sz="quarter" idx="10" hasCustomPrompt="1"/>
          </p:nvPr>
        </p:nvSpPr>
        <p:spPr>
          <a:xfrm>
            <a:off x="609600" y="1116753"/>
            <a:ext cx="10972800" cy="451275"/>
          </a:xfrm>
        </p:spPr>
        <p:txBody>
          <a:bodyPr>
            <a:noAutofit/>
          </a:bodyPr>
          <a:lstStyle>
            <a:lvl1pPr marL="0" indent="0" algn="ctr">
              <a:buNone/>
              <a:defRPr sz="2667">
                <a:solidFill>
                  <a:srgbClr val="00599B"/>
                </a:solidFill>
              </a:defRPr>
            </a:lvl1pPr>
            <a:lvl2pPr marL="609585" indent="0">
              <a:buNone/>
              <a:defRPr sz="3200">
                <a:solidFill>
                  <a:srgbClr val="00599B"/>
                </a:solidFill>
              </a:defRPr>
            </a:lvl2pPr>
            <a:lvl3pPr marL="1219170" indent="0">
              <a:buNone/>
              <a:defRPr sz="3200">
                <a:solidFill>
                  <a:srgbClr val="00599B"/>
                </a:solidFill>
              </a:defRPr>
            </a:lvl3pPr>
            <a:lvl4pPr marL="1828754" indent="0">
              <a:buNone/>
              <a:defRPr sz="3200">
                <a:solidFill>
                  <a:srgbClr val="00599B"/>
                </a:solidFill>
              </a:defRPr>
            </a:lvl4pPr>
            <a:lvl5pPr marL="2438339" indent="0">
              <a:buNone/>
              <a:defRPr sz="3200">
                <a:solidFill>
                  <a:srgbClr val="00599B"/>
                </a:solidFill>
              </a:defRPr>
            </a:lvl5pPr>
          </a:lstStyle>
          <a:p>
            <a:pPr lvl="0"/>
            <a:r>
              <a:rPr lang="en-US" dirty="0"/>
              <a:t>Subtitle</a:t>
            </a:r>
          </a:p>
        </p:txBody>
      </p:sp>
      <p:sp>
        <p:nvSpPr>
          <p:cNvPr id="6" name="Body Content">
            <a:extLst>
              <a:ext uri="{FF2B5EF4-FFF2-40B4-BE49-F238E27FC236}">
                <a16:creationId xmlns:a16="http://schemas.microsoft.com/office/drawing/2014/main" id="{4F275BD8-ECF8-F54B-B4E2-A66F7AB27D86}"/>
              </a:ext>
            </a:extLst>
          </p:cNvPr>
          <p:cNvSpPr>
            <a:spLocks noGrp="1"/>
          </p:cNvSpPr>
          <p:nvPr>
            <p:ph sz="half" idx="1"/>
          </p:nvPr>
        </p:nvSpPr>
        <p:spPr>
          <a:xfrm>
            <a:off x="609600" y="1747522"/>
            <a:ext cx="10972800" cy="4131733"/>
          </a:xfrm>
        </p:spPr>
        <p:txBody>
          <a:bodyPr>
            <a:normAutofit/>
          </a:bodyPr>
          <a:lstStyle>
            <a:lvl1pPr marL="457189" indent="-457189">
              <a:buFont typeface="Wingdings" pitchFamily="2" charset="2"/>
              <a:buChar char="§"/>
              <a:defRPr sz="2133"/>
            </a:lvl1pPr>
            <a:lvl2pPr marL="990575" indent="-380990">
              <a:buFont typeface="Wingdings" pitchFamily="2" charset="2"/>
              <a:buChar char="§"/>
              <a:defRPr sz="2133"/>
            </a:lvl2pPr>
            <a:lvl3pPr marL="1523962" indent="-304792">
              <a:buFont typeface="Wingdings" pitchFamily="2" charset="2"/>
              <a:buChar char="§"/>
              <a:defRPr sz="2133"/>
            </a:lvl3pPr>
            <a:lvl4pPr marL="2133547" indent="-304792">
              <a:buFont typeface="Wingdings" pitchFamily="2" charset="2"/>
              <a:buChar char="§"/>
              <a:defRPr sz="2133"/>
            </a:lvl4pPr>
            <a:lvl5pPr marL="2743131" indent="-304792">
              <a:buFont typeface="Wingdings" pitchFamily="2" charset="2"/>
              <a:buChar cha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30439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609600" y="166265"/>
            <a:ext cx="10972800" cy="1143000"/>
          </a:xfrm>
        </p:spPr>
        <p:txBody>
          <a:bodyPr>
            <a:normAutofit/>
          </a:bodyPr>
          <a:lstStyle>
            <a:lvl1pPr>
              <a:defRPr sz="4267">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H2 Subtitle">
            <a:extLst>
              <a:ext uri="{FF2B5EF4-FFF2-40B4-BE49-F238E27FC236}">
                <a16:creationId xmlns:a16="http://schemas.microsoft.com/office/drawing/2014/main" id="{7E449A25-5BA8-A049-892B-A920427B81BD}"/>
              </a:ext>
            </a:extLst>
          </p:cNvPr>
          <p:cNvSpPr>
            <a:spLocks noGrp="1"/>
          </p:cNvSpPr>
          <p:nvPr>
            <p:ph sz="quarter" idx="10" hasCustomPrompt="1"/>
          </p:nvPr>
        </p:nvSpPr>
        <p:spPr>
          <a:xfrm>
            <a:off x="609600" y="1065953"/>
            <a:ext cx="10972800" cy="451275"/>
          </a:xfrm>
        </p:spPr>
        <p:txBody>
          <a:bodyPr>
            <a:noAutofit/>
          </a:bodyPr>
          <a:lstStyle>
            <a:lvl1pPr marL="0" indent="0" algn="ctr">
              <a:buNone/>
              <a:defRPr sz="2667">
                <a:solidFill>
                  <a:srgbClr val="00599B"/>
                </a:solidFill>
              </a:defRPr>
            </a:lvl1pPr>
            <a:lvl2pPr marL="609585" indent="0">
              <a:buNone/>
              <a:defRPr sz="3200">
                <a:solidFill>
                  <a:srgbClr val="00599B"/>
                </a:solidFill>
              </a:defRPr>
            </a:lvl2pPr>
            <a:lvl3pPr marL="1219170" indent="0">
              <a:buNone/>
              <a:defRPr sz="3200">
                <a:solidFill>
                  <a:srgbClr val="00599B"/>
                </a:solidFill>
              </a:defRPr>
            </a:lvl3pPr>
            <a:lvl4pPr marL="1828754" indent="0">
              <a:buNone/>
              <a:defRPr sz="3200">
                <a:solidFill>
                  <a:srgbClr val="00599B"/>
                </a:solidFill>
              </a:defRPr>
            </a:lvl4pPr>
            <a:lvl5pPr marL="2438339" indent="0">
              <a:buNone/>
              <a:defRPr sz="3200">
                <a:solidFill>
                  <a:srgbClr val="00599B"/>
                </a:solidFill>
              </a:defRPr>
            </a:lvl5pPr>
          </a:lstStyle>
          <a:p>
            <a:pPr lvl="0"/>
            <a:r>
              <a:rPr lang="en-US" dirty="0"/>
              <a:t>Subtitle</a:t>
            </a:r>
          </a:p>
        </p:txBody>
      </p:sp>
      <p:sp>
        <p:nvSpPr>
          <p:cNvPr id="3" name="Body Content 1"/>
          <p:cNvSpPr>
            <a:spLocks noGrp="1"/>
          </p:cNvSpPr>
          <p:nvPr>
            <p:ph sz="half" idx="1"/>
          </p:nvPr>
        </p:nvSpPr>
        <p:spPr>
          <a:xfrm>
            <a:off x="609600" y="1747522"/>
            <a:ext cx="5384800" cy="4131733"/>
          </a:xfrm>
        </p:spPr>
        <p:txBody>
          <a:bodyPr>
            <a:normAutofit/>
          </a:bodyPr>
          <a:lstStyle>
            <a:lvl1pPr>
              <a:defRPr sz="2133">
                <a:latin typeface="Arial" panose="020B0604020202020204" pitchFamily="34" charset="0"/>
                <a:cs typeface="Arial" panose="020B0604020202020204" pitchFamily="34" charset="0"/>
              </a:defRPr>
            </a:lvl1pPr>
            <a:lvl2pPr>
              <a:defRPr sz="2133">
                <a:latin typeface="Arial" panose="020B0604020202020204" pitchFamily="34" charset="0"/>
                <a:cs typeface="Arial" panose="020B0604020202020204" pitchFamily="34" charset="0"/>
              </a:defRPr>
            </a:lvl2pPr>
            <a:lvl3pP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Body Content 2"/>
          <p:cNvSpPr>
            <a:spLocks noGrp="1"/>
          </p:cNvSpPr>
          <p:nvPr>
            <p:ph sz="half" idx="2"/>
          </p:nvPr>
        </p:nvSpPr>
        <p:spPr>
          <a:xfrm>
            <a:off x="6197600" y="1747522"/>
            <a:ext cx="5384800" cy="4131733"/>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0285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609600" y="166265"/>
            <a:ext cx="10972800" cy="1143000"/>
          </a:xfrm>
        </p:spPr>
        <p:txBody>
          <a:bodyPr>
            <a:normAutofit/>
          </a:bodyPr>
          <a:lstStyle>
            <a:lvl1pPr>
              <a:defRPr sz="4267">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Body Content 2"/>
          <p:cNvSpPr>
            <a:spLocks noGrp="1"/>
          </p:cNvSpPr>
          <p:nvPr>
            <p:ph sz="half" idx="2"/>
          </p:nvPr>
        </p:nvSpPr>
        <p:spPr>
          <a:xfrm>
            <a:off x="63335" y="1481545"/>
            <a:ext cx="3628573" cy="2224644"/>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Body Content 2">
            <a:extLst>
              <a:ext uri="{FF2B5EF4-FFF2-40B4-BE49-F238E27FC236}">
                <a16:creationId xmlns:a16="http://schemas.microsoft.com/office/drawing/2014/main" id="{AF760239-E1E4-98A8-BC2A-AD64F71B7E0D}"/>
              </a:ext>
            </a:extLst>
          </p:cNvPr>
          <p:cNvSpPr>
            <a:spLocks noGrp="1"/>
          </p:cNvSpPr>
          <p:nvPr>
            <p:ph sz="half" idx="10"/>
          </p:nvPr>
        </p:nvSpPr>
        <p:spPr>
          <a:xfrm>
            <a:off x="63333" y="3808021"/>
            <a:ext cx="3628575" cy="2224644"/>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Body Content 2">
            <a:extLst>
              <a:ext uri="{FF2B5EF4-FFF2-40B4-BE49-F238E27FC236}">
                <a16:creationId xmlns:a16="http://schemas.microsoft.com/office/drawing/2014/main" id="{52458702-0A0A-743A-4663-E0EA4FBC4EB5}"/>
              </a:ext>
            </a:extLst>
          </p:cNvPr>
          <p:cNvSpPr>
            <a:spLocks noGrp="1"/>
          </p:cNvSpPr>
          <p:nvPr>
            <p:ph sz="half" idx="11"/>
          </p:nvPr>
        </p:nvSpPr>
        <p:spPr>
          <a:xfrm>
            <a:off x="3892467" y="1481545"/>
            <a:ext cx="3525653" cy="2326476"/>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Body Content 2">
            <a:extLst>
              <a:ext uri="{FF2B5EF4-FFF2-40B4-BE49-F238E27FC236}">
                <a16:creationId xmlns:a16="http://schemas.microsoft.com/office/drawing/2014/main" id="{E7DCE5C4-5A12-8BD9-2E79-6B094F4C1FDC}"/>
              </a:ext>
            </a:extLst>
          </p:cNvPr>
          <p:cNvSpPr>
            <a:spLocks noGrp="1"/>
          </p:cNvSpPr>
          <p:nvPr>
            <p:ph sz="half" idx="12"/>
          </p:nvPr>
        </p:nvSpPr>
        <p:spPr>
          <a:xfrm>
            <a:off x="3879271" y="3980299"/>
            <a:ext cx="3628575" cy="2628405"/>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Body Content 2">
            <a:extLst>
              <a:ext uri="{FF2B5EF4-FFF2-40B4-BE49-F238E27FC236}">
                <a16:creationId xmlns:a16="http://schemas.microsoft.com/office/drawing/2014/main" id="{3180402C-B205-3B02-80EC-1389CEFE02F8}"/>
              </a:ext>
            </a:extLst>
          </p:cNvPr>
          <p:cNvSpPr>
            <a:spLocks noGrp="1"/>
          </p:cNvSpPr>
          <p:nvPr>
            <p:ph sz="half" idx="13"/>
          </p:nvPr>
        </p:nvSpPr>
        <p:spPr>
          <a:xfrm>
            <a:off x="8011889" y="1490548"/>
            <a:ext cx="3910937" cy="2215640"/>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Body Content 2">
            <a:extLst>
              <a:ext uri="{FF2B5EF4-FFF2-40B4-BE49-F238E27FC236}">
                <a16:creationId xmlns:a16="http://schemas.microsoft.com/office/drawing/2014/main" id="{1D0698A4-F993-1339-EDDC-E122275B26EE}"/>
              </a:ext>
            </a:extLst>
          </p:cNvPr>
          <p:cNvSpPr>
            <a:spLocks noGrp="1"/>
          </p:cNvSpPr>
          <p:nvPr>
            <p:ph sz="half" idx="14"/>
          </p:nvPr>
        </p:nvSpPr>
        <p:spPr>
          <a:xfrm>
            <a:off x="7967023" y="3980299"/>
            <a:ext cx="3937332" cy="2613235"/>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382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ide Table">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609600" y="-1284803"/>
            <a:ext cx="10972800" cy="1143000"/>
          </a:xfrm>
        </p:spPr>
        <p:txBody>
          <a:bodyPr/>
          <a:lstStyle>
            <a:lvl1pPr>
              <a:defRPr>
                <a:solidFill>
                  <a:srgbClr val="FF0000"/>
                </a:solidFill>
              </a:defRPr>
            </a:lvl1pPr>
          </a:lstStyle>
          <a:p>
            <a:r>
              <a:rPr lang="en-US"/>
              <a:t>Click to edit Master title style</a:t>
            </a:r>
            <a:endParaRPr lang="en-US" dirty="0"/>
          </a:p>
        </p:txBody>
      </p:sp>
      <p:sp>
        <p:nvSpPr>
          <p:cNvPr id="5" name="Wide Table">
            <a:extLst>
              <a:ext uri="{FF2B5EF4-FFF2-40B4-BE49-F238E27FC236}">
                <a16:creationId xmlns:a16="http://schemas.microsoft.com/office/drawing/2014/main" id="{A31F2DD0-A818-C246-A801-671F4BC29942}"/>
              </a:ext>
            </a:extLst>
          </p:cNvPr>
          <p:cNvSpPr>
            <a:spLocks noGrp="1"/>
          </p:cNvSpPr>
          <p:nvPr>
            <p:ph type="tbl" sz="quarter" idx="10"/>
          </p:nvPr>
        </p:nvSpPr>
        <p:spPr>
          <a:xfrm>
            <a:off x="304800" y="381000"/>
            <a:ext cx="11582400" cy="6096000"/>
          </a:xfrm>
        </p:spPr>
        <p:txBody>
          <a:bodyPr/>
          <a:lstStyle/>
          <a:p>
            <a:r>
              <a:rPr lang="en-US"/>
              <a:t>Click icon to add table</a:t>
            </a:r>
          </a:p>
        </p:txBody>
      </p:sp>
    </p:spTree>
    <p:extLst>
      <p:ext uri="{BB962C8B-B14F-4D97-AF65-F5344CB8AC3E}">
        <p14:creationId xmlns:p14="http://schemas.microsoft.com/office/powerpoint/2010/main" val="1365272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Body Content"/>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79078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Lst>
  <p:txStyles>
    <p:titleStyle>
      <a:lvl1pPr algn="ctr" defTabSz="609585" rtl="0" eaLnBrk="1" latinLnBrk="0" hangingPunct="1">
        <a:spcBef>
          <a:spcPct val="0"/>
        </a:spcBef>
        <a:buNone/>
        <a:defRPr sz="4667" b="1" i="0" kern="1200">
          <a:solidFill>
            <a:schemeClr val="tx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Font typeface="Arial"/>
        <a:buChar char="–"/>
        <a:defRPr sz="2667" kern="1200">
          <a:solidFill>
            <a:schemeClr val="tx1"/>
          </a:solidFill>
          <a:latin typeface="Helvetica" pitchFamily="2" charset="0"/>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Helvetica" pitchFamily="2"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3.pn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www.researchgate.net/publication/372165159_ANIMAL_DETECTION_IN_FARMS_USING_OPENCV" TargetMode="External"/><Relationship Id="rId2" Type="http://schemas.openxmlformats.org/officeDocument/2006/relationships/hyperlink" Target="https://www.ijraset.com/research-paper/animal-detector-system-for-forest-monitoring-using-opencv-and-raspberry-pi" TargetMode="External"/><Relationship Id="rId1" Type="http://schemas.openxmlformats.org/officeDocument/2006/relationships/slideLayout" Target="../slideLayouts/slideLayout13.xml"/><Relationship Id="rId4" Type="http://schemas.openxmlformats.org/officeDocument/2006/relationships/hyperlink" Target="https://ijsrem.com/download/animal-detection-in-farms-using-opencv/"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a:xfrm>
            <a:off x="416768" y="815346"/>
            <a:ext cx="10972800" cy="1143004"/>
          </a:xfrm>
        </p:spPr>
        <p:txBody>
          <a:bodyPr>
            <a:noAutofit/>
          </a:bodyPr>
          <a:lstStyle/>
          <a:p>
            <a:pPr algn="ctr"/>
            <a:r>
              <a:rPr lang="en-US" sz="3600" dirty="0">
                <a:latin typeface="Times New Roman" panose="02020603050405020304" pitchFamily="18" charset="0"/>
                <a:cs typeface="Times New Roman" panose="02020603050405020304" pitchFamily="18" charset="0"/>
              </a:rPr>
              <a:t>ANIMAL DETECTION IN FARMS USING OPENCV</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a:xfrm>
            <a:off x="2138350" y="3592902"/>
            <a:ext cx="7915300" cy="1768415"/>
          </a:xfrm>
        </p:spPr>
        <p:txBody>
          <a:bodyPr>
            <a:noAutofit/>
          </a:bodyPr>
          <a:lstStyle/>
          <a:p>
            <a:pPr lvl="1">
              <a:lnSpc>
                <a:spcPct val="100000"/>
              </a:lnSpc>
            </a:pPr>
            <a:r>
              <a:rPr lang="en-US" sz="2000" b="1" u="sng" dirty="0">
                <a:solidFill>
                  <a:schemeClr val="bg1"/>
                </a:solidFill>
                <a:latin typeface="Times New Roman" panose="02020603050405020304" pitchFamily="18" charset="0"/>
                <a:cs typeface="Times New Roman" panose="02020603050405020304" pitchFamily="18" charset="0"/>
              </a:rPr>
              <a:t>Group-6</a:t>
            </a:r>
          </a:p>
          <a:p>
            <a:pPr marL="1066785" lvl="1" indent="-457200">
              <a:lnSpc>
                <a:spcPct val="100000"/>
              </a:lnSpc>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Muni </a:t>
            </a:r>
            <a:r>
              <a:rPr lang="en-US" sz="2000" dirty="0" err="1">
                <a:solidFill>
                  <a:schemeClr val="bg1"/>
                </a:solidFill>
                <a:latin typeface="Times New Roman" panose="02020603050405020304" pitchFamily="18" charset="0"/>
                <a:cs typeface="Times New Roman" panose="02020603050405020304" pitchFamily="18" charset="0"/>
              </a:rPr>
              <a:t>Sai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Kalyan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Teja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Dudi</a:t>
            </a:r>
            <a:r>
              <a:rPr lang="en-US" sz="2000" dirty="0">
                <a:solidFill>
                  <a:schemeClr val="bg1"/>
                </a:solidFill>
                <a:latin typeface="Times New Roman" panose="02020603050405020304" pitchFamily="18" charset="0"/>
                <a:cs typeface="Times New Roman" panose="02020603050405020304" pitchFamily="18" charset="0"/>
              </a:rPr>
              <a:t> - 1002104402</a:t>
            </a:r>
          </a:p>
          <a:p>
            <a:pPr marL="1066785" lvl="1" indent="-457200">
              <a:lnSpc>
                <a:spcPct val="100000"/>
              </a:lnSpc>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Richithareddy Gorlagunta - 1002126204</a:t>
            </a:r>
          </a:p>
          <a:p>
            <a:pPr marL="1066785" lvl="1" indent="-457200">
              <a:lnSpc>
                <a:spcPct val="100000"/>
              </a:lnSpc>
              <a:buFont typeface="+mj-lt"/>
              <a:buAutoNum type="arabicPeriod"/>
            </a:pPr>
            <a:r>
              <a:rPr lang="en-US" sz="2000" dirty="0" err="1">
                <a:solidFill>
                  <a:schemeClr val="bg1"/>
                </a:solidFill>
                <a:latin typeface="Times New Roman" panose="02020603050405020304" pitchFamily="18" charset="0"/>
                <a:cs typeface="Times New Roman" panose="02020603050405020304" pitchFamily="18" charset="0"/>
              </a:rPr>
              <a:t>Spandana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Kollipara</a:t>
            </a:r>
            <a:r>
              <a:rPr lang="en-US" sz="2000" dirty="0">
                <a:solidFill>
                  <a:schemeClr val="bg1"/>
                </a:solidFill>
                <a:latin typeface="Times New Roman" panose="02020603050405020304" pitchFamily="18" charset="0"/>
                <a:cs typeface="Times New Roman" panose="02020603050405020304" pitchFamily="18" charset="0"/>
              </a:rPr>
              <a:t> -1002126792</a:t>
            </a:r>
          </a:p>
          <a:p>
            <a:pPr marL="1066785" lvl="1" indent="-457200">
              <a:lnSpc>
                <a:spcPct val="100000"/>
              </a:lnSpc>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Nandini </a:t>
            </a:r>
            <a:r>
              <a:rPr lang="en-US" sz="2000" dirty="0" err="1">
                <a:solidFill>
                  <a:schemeClr val="bg1"/>
                </a:solidFill>
                <a:latin typeface="Times New Roman" panose="02020603050405020304" pitchFamily="18" charset="0"/>
                <a:cs typeface="Times New Roman" panose="02020603050405020304" pitchFamily="18" charset="0"/>
              </a:rPr>
              <a:t>Nidumolu</a:t>
            </a:r>
            <a:r>
              <a:rPr lang="en-US" sz="2000" dirty="0">
                <a:solidFill>
                  <a:schemeClr val="bg1"/>
                </a:solidFill>
                <a:latin typeface="Times New Roman" panose="02020603050405020304" pitchFamily="18" charset="0"/>
                <a:cs typeface="Times New Roman" panose="02020603050405020304" pitchFamily="18" charset="0"/>
              </a:rPr>
              <a:t> - 1002081505</a:t>
            </a:r>
            <a:endParaRPr lang="en-US" sz="2800" dirty="0">
              <a:solidFill>
                <a:schemeClr val="bg1"/>
              </a:solidFill>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E725EA8-FCC4-E4AA-1AC1-3D4737F06A63}"/>
              </a:ext>
            </a:extLst>
          </p:cNvPr>
          <p:cNvSpPr txBox="1"/>
          <p:nvPr/>
        </p:nvSpPr>
        <p:spPr>
          <a:xfrm>
            <a:off x="3019245" y="2027361"/>
            <a:ext cx="5641676" cy="1133965"/>
          </a:xfrm>
          <a:prstGeom prst="rect">
            <a:avLst/>
          </a:prstGeom>
          <a:noFill/>
        </p:spPr>
        <p:txBody>
          <a:bodyPr wrap="square" rtlCol="0">
            <a:spAutoFit/>
          </a:bodyPr>
          <a:lstStyle/>
          <a:p>
            <a:pPr algn="ctr">
              <a:lnSpc>
                <a:spcPct val="150000"/>
              </a:lnSpc>
            </a:pPr>
            <a:r>
              <a:rPr lang="en-US" sz="2400" dirty="0">
                <a:solidFill>
                  <a:schemeClr val="bg1"/>
                </a:solidFill>
                <a:latin typeface="Times New Roman" panose="02020603050405020304" pitchFamily="18" charset="0"/>
                <a:cs typeface="Times New Roman" panose="02020603050405020304" pitchFamily="18" charset="0"/>
              </a:rPr>
              <a:t>CSE-6363-003-Machine Learning</a:t>
            </a:r>
          </a:p>
          <a:p>
            <a:pPr algn="ctr">
              <a:lnSpc>
                <a:spcPct val="150000"/>
              </a:lnSpc>
            </a:pPr>
            <a:r>
              <a:rPr lang="en-US" sz="2400" dirty="0">
                <a:solidFill>
                  <a:schemeClr val="bg1"/>
                </a:solidFill>
                <a:latin typeface="Times New Roman" panose="02020603050405020304" pitchFamily="18" charset="0"/>
                <a:cs typeface="Times New Roman" panose="02020603050405020304" pitchFamily="18" charset="0"/>
              </a:rPr>
              <a:t>Teacher: Prof. Yingying Zhu</a:t>
            </a:r>
          </a:p>
        </p:txBody>
      </p:sp>
    </p:spTree>
    <p:extLst>
      <p:ext uri="{BB962C8B-B14F-4D97-AF65-F5344CB8AC3E}">
        <p14:creationId xmlns:p14="http://schemas.microsoft.com/office/powerpoint/2010/main" val="1521980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3465" y="540327"/>
            <a:ext cx="10379034" cy="5723105"/>
          </a:xfrm>
          <a:prstGeom prst="rect">
            <a:avLst/>
          </a:prstGeom>
        </p:spPr>
        <p:txBody>
          <a:bodyPr wrap="square">
            <a:spAutoFit/>
          </a:bodyPr>
          <a:lstStyle/>
          <a:p>
            <a:pPr algn="ctr">
              <a:lnSpc>
                <a:spcPct val="115000"/>
              </a:lnSpc>
              <a:spcBef>
                <a:spcPts val="1200"/>
              </a:spcBef>
              <a:spcAft>
                <a:spcPts val="10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PROPOSED METHOD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We propose an AI based surveillance system to detect and monitor the presence of any animal. </a:t>
            </a:r>
          </a:p>
          <a:p>
            <a:pPr marL="285750" indent="-285750" algn="just">
              <a:lnSpc>
                <a:spcPct val="115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A camera can be placed conveniently at location(s) where any possible animal might enter from. </a:t>
            </a:r>
          </a:p>
          <a:p>
            <a:pPr marL="285750" indent="-285750" algn="just">
              <a:lnSpc>
                <a:spcPct val="115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system uses computer vision using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OpenCV</a:t>
            </a:r>
            <a:r>
              <a:rPr lang="en-US" dirty="0">
                <a:effectLst/>
                <a:latin typeface="Times New Roman" panose="02020603050405020304" pitchFamily="18" charset="0"/>
                <a:ea typeface="Calibri" panose="020F0502020204030204" pitchFamily="34" charset="0"/>
                <a:cs typeface="Times New Roman" panose="02020603050405020304" pitchFamily="18" charset="0"/>
              </a:rPr>
              <a:t> to process the feed from the camera. Pre-trained model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MobileNet</a:t>
            </a:r>
            <a:r>
              <a:rPr lang="en-US" dirty="0">
                <a:effectLst/>
                <a:latin typeface="Times New Roman" panose="02020603050405020304" pitchFamily="18" charset="0"/>
                <a:ea typeface="Calibri" panose="020F0502020204030204" pitchFamily="34" charset="0"/>
                <a:cs typeface="Times New Roman" panose="02020603050405020304" pitchFamily="18" charset="0"/>
              </a:rPr>
              <a:t> SSD (Single Shot Detector) is used to detect the animals in the farms. </a:t>
            </a:r>
          </a:p>
          <a:p>
            <a:pPr marL="285750" indent="-285750" algn="just">
              <a:lnSpc>
                <a:spcPct val="115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model is trained on MS COCO image dataset. </a:t>
            </a:r>
          </a:p>
          <a:p>
            <a:pPr marL="285750" indent="-285750" algn="just">
              <a:lnSpc>
                <a:spcPct val="115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A siren is fired on detecting an animal which can act as a deterrent to the animal. </a:t>
            </a:r>
          </a:p>
          <a:p>
            <a:pPr marL="285750" indent="-285750" algn="just">
              <a:lnSpc>
                <a:spcPct val="115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can also notify the farmer so that he/she can take the concerned action as required in time.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Bef>
                <a:spcPts val="120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ADVANTAGES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spcBef>
                <a:spcPts val="600"/>
              </a:spcBef>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rPr>
              <a:t>Lower cost to operate.</a:t>
            </a:r>
            <a:endParaRPr lang="en-US" dirty="0">
              <a:effectLst/>
            </a:endParaRPr>
          </a:p>
          <a:p>
            <a:pPr marL="285750" lvl="0" indent="-285750" algn="just">
              <a:spcBef>
                <a:spcPts val="600"/>
              </a:spcBef>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rPr>
              <a:t>Seasonality does not affect at all.</a:t>
            </a:r>
            <a:endParaRPr lang="en-US" dirty="0">
              <a:effectLst/>
            </a:endParaRPr>
          </a:p>
          <a:p>
            <a:pPr marL="285750" lvl="0" indent="-285750" algn="just">
              <a:spcBef>
                <a:spcPts val="600"/>
              </a:spcBef>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rPr>
              <a:t>Does not requires very high performance or costly hardware(s).</a:t>
            </a:r>
            <a:endParaRPr lang="en-US" dirty="0">
              <a:effectLst/>
            </a:endParaRPr>
          </a:p>
          <a:p>
            <a:pPr marL="285750" lvl="0" indent="-285750" algn="just">
              <a:spcBef>
                <a:spcPts val="600"/>
              </a:spcBef>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rPr>
              <a:t>Are very efficient.</a:t>
            </a:r>
            <a:endParaRPr lang="en-US" dirty="0">
              <a:effectLst/>
            </a:endParaRPr>
          </a:p>
          <a:p>
            <a:pPr marL="457200" marR="0" algn="just">
              <a:spcBef>
                <a:spcPts val="1200"/>
              </a:spcBef>
              <a:spcAft>
                <a:spcPts val="800"/>
              </a:spcAft>
            </a:pPr>
            <a:r>
              <a:rPr lang="en-US" dirty="0">
                <a:effectLst/>
                <a:latin typeface="Times New Roman" panose="02020603050405020304" pitchFamily="18" charset="0"/>
                <a:ea typeface="Calibri" panose="020F0502020204030204" pitchFamily="34" charset="0"/>
              </a:rPr>
              <a:t> </a:t>
            </a:r>
            <a:endParaRPr lang="en-US" dirty="0">
              <a:effectLst/>
            </a:endParaRPr>
          </a:p>
        </p:txBody>
      </p:sp>
    </p:spTree>
    <p:extLst>
      <p:ext uri="{BB962C8B-B14F-4D97-AF65-F5344CB8AC3E}">
        <p14:creationId xmlns:p14="http://schemas.microsoft.com/office/powerpoint/2010/main" val="1809242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9613" y="495878"/>
            <a:ext cx="5722917" cy="811915"/>
          </a:xfrm>
        </p:spPr>
        <p:txBody>
          <a:bodyPr/>
          <a:lstStyle/>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HARDWARE &amp; SOFTWARE REQUIREMENTS</a:t>
            </a:r>
            <a:endParaRPr lang="en-US" sz="2000" dirty="0"/>
          </a:p>
        </p:txBody>
      </p:sp>
      <p:sp>
        <p:nvSpPr>
          <p:cNvPr id="3" name="Content Placeholder 2"/>
          <p:cNvSpPr>
            <a:spLocks noGrp="1"/>
          </p:cNvSpPr>
          <p:nvPr>
            <p:ph sz="half" idx="1"/>
          </p:nvPr>
        </p:nvSpPr>
        <p:spPr>
          <a:xfrm>
            <a:off x="398813" y="1671935"/>
            <a:ext cx="5181600" cy="4460979"/>
          </a:xfrm>
        </p:spPr>
        <p:txBody>
          <a:bodyPr>
            <a:normAutofit/>
          </a:bodyPr>
          <a:lstStyle/>
          <a:p>
            <a:pPr marL="0" indent="0" algn="just">
              <a:lnSpc>
                <a:spcPct val="115000"/>
              </a:lnSpc>
              <a:spcBef>
                <a:spcPts val="1200"/>
              </a:spcBef>
              <a:spcAft>
                <a:spcPts val="1000"/>
              </a:spcAft>
              <a:buNone/>
            </a:pPr>
            <a:r>
              <a:rPr lang="en-US" sz="2000" b="1" kern="1600" dirty="0">
                <a:solidFill>
                  <a:srgbClr val="000000"/>
                </a:solidFill>
                <a:effectLst/>
                <a:latin typeface="Times New Roman" panose="02020603050405020304" pitchFamily="18" charset="0"/>
                <a:ea typeface="Times New Roman" panose="02020603050405020304" pitchFamily="18" charset="0"/>
              </a:rPr>
              <a:t>   H/W Configuration:</a:t>
            </a:r>
            <a:endParaRPr lang="en-US" sz="2000" b="1" kern="1600" dirty="0">
              <a:effectLst/>
              <a:latin typeface="Arial" panose="020B0604020202020204" pitchFamily="34" charset="0"/>
              <a:ea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RAM          - 4GB (min)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Processor</a:t>
            </a:r>
            <a:r>
              <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I3/Intel Processor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Hard Disk   - 128 GB</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 Boar    - Standard Windows Keyboard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Mouse        - Two or Three Button Mouse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Monitor       - Any</a:t>
            </a:r>
          </a:p>
          <a:p>
            <a:endParaRPr lang="en-US" sz="1800" dirty="0"/>
          </a:p>
        </p:txBody>
      </p:sp>
      <p:sp>
        <p:nvSpPr>
          <p:cNvPr id="4" name="Content Placeholder 3"/>
          <p:cNvSpPr>
            <a:spLocks noGrp="1"/>
          </p:cNvSpPr>
          <p:nvPr>
            <p:ph sz="half" idx="2"/>
          </p:nvPr>
        </p:nvSpPr>
        <p:spPr>
          <a:xfrm>
            <a:off x="5740235" y="1671935"/>
            <a:ext cx="6190013" cy="4284229"/>
          </a:xfrm>
        </p:spPr>
        <p:txBody>
          <a:bodyPr>
            <a:normAutofit/>
          </a:bodyPr>
          <a:lstStyle/>
          <a:p>
            <a:pPr indent="0" algn="just">
              <a:lnSpc>
                <a:spcPct val="115000"/>
              </a:lnSpc>
              <a:spcBef>
                <a:spcPts val="1200"/>
              </a:spcBef>
              <a:buNone/>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S/W Configuration: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Operating System           : Windows 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Server side Script           : Python 3.6+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IDE                                 :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PyCharm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Librarie</a:t>
            </a:r>
            <a:r>
              <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Pandas,Numpy,playsound</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collections,time,imutils,OpenCV</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Dataset                            : MS COCO Image Dataset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13115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366AB9-F344-4AE2-BE3D-A53B837351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265" y="1414540"/>
            <a:ext cx="858728" cy="604353"/>
          </a:xfrm>
          <a:prstGeom prst="rect">
            <a:avLst/>
          </a:prstGeom>
        </p:spPr>
      </p:pic>
      <p:cxnSp>
        <p:nvCxnSpPr>
          <p:cNvPr id="3" name="Straight Arrow Connector 2">
            <a:extLst>
              <a:ext uri="{FF2B5EF4-FFF2-40B4-BE49-F238E27FC236}">
                <a16:creationId xmlns:a16="http://schemas.microsoft.com/office/drawing/2014/main" id="{A6812289-70AA-431B-9A36-3A1CA2FE5595}"/>
              </a:ext>
            </a:extLst>
          </p:cNvPr>
          <p:cNvCxnSpPr>
            <a:cxnSpLocks/>
          </p:cNvCxnSpPr>
          <p:nvPr/>
        </p:nvCxnSpPr>
        <p:spPr>
          <a:xfrm flipV="1">
            <a:off x="1496654" y="1716717"/>
            <a:ext cx="1129061" cy="2706"/>
          </a:xfrm>
          <a:prstGeom prst="straightConnector1">
            <a:avLst/>
          </a:prstGeom>
          <a:ln w="57150">
            <a:tailEnd type="stealth"/>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43E3CD7-B0D0-4871-A92D-ABCA6F73B54B}"/>
              </a:ext>
            </a:extLst>
          </p:cNvPr>
          <p:cNvCxnSpPr>
            <a:cxnSpLocks/>
          </p:cNvCxnSpPr>
          <p:nvPr/>
        </p:nvCxnSpPr>
        <p:spPr>
          <a:xfrm flipV="1">
            <a:off x="4767072" y="1718219"/>
            <a:ext cx="1676186" cy="6949"/>
          </a:xfrm>
          <a:prstGeom prst="straightConnector1">
            <a:avLst/>
          </a:prstGeom>
          <a:ln w="57150">
            <a:tailEnd type="stealth"/>
          </a:ln>
        </p:spPr>
        <p:style>
          <a:lnRef idx="1">
            <a:schemeClr val="accent1"/>
          </a:lnRef>
          <a:fillRef idx="0">
            <a:schemeClr val="accent1"/>
          </a:fillRef>
          <a:effectRef idx="0">
            <a:schemeClr val="accent1"/>
          </a:effectRef>
          <a:fontRef idx="minor">
            <a:schemeClr val="tx1"/>
          </a:fontRef>
        </p:style>
      </p:cxnSp>
      <p:sp>
        <p:nvSpPr>
          <p:cNvPr id="6" name="Flowchart: Process 5"/>
          <p:cNvSpPr/>
          <p:nvPr/>
        </p:nvSpPr>
        <p:spPr>
          <a:xfrm>
            <a:off x="6567410" y="1449817"/>
            <a:ext cx="2718816" cy="645414"/>
          </a:xfrm>
          <a:prstGeom prst="flowChartProcess">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FRAME BY FRAME IMAGES</a:t>
            </a:r>
          </a:p>
        </p:txBody>
      </p:sp>
      <p:cxnSp>
        <p:nvCxnSpPr>
          <p:cNvPr id="7" name="Connector: Elbow 52">
            <a:extLst>
              <a:ext uri="{FF2B5EF4-FFF2-40B4-BE49-F238E27FC236}">
                <a16:creationId xmlns:a16="http://schemas.microsoft.com/office/drawing/2014/main" id="{512AD552-2B39-464F-84DF-B2F474D48708}"/>
              </a:ext>
            </a:extLst>
          </p:cNvPr>
          <p:cNvCxnSpPr>
            <a:cxnSpLocks/>
          </p:cNvCxnSpPr>
          <p:nvPr/>
        </p:nvCxnSpPr>
        <p:spPr>
          <a:xfrm>
            <a:off x="9323023" y="1722485"/>
            <a:ext cx="1075462" cy="807836"/>
          </a:xfrm>
          <a:prstGeom prst="bentConnector2">
            <a:avLst/>
          </a:prstGeom>
          <a:ln w="57150">
            <a:tailEnd type="stealth"/>
          </a:ln>
        </p:spPr>
        <p:style>
          <a:lnRef idx="1">
            <a:schemeClr val="accent1"/>
          </a:lnRef>
          <a:fillRef idx="0">
            <a:schemeClr val="accent1"/>
          </a:fillRef>
          <a:effectRef idx="0">
            <a:schemeClr val="accent1"/>
          </a:effectRef>
          <a:fontRef idx="minor">
            <a:schemeClr val="tx1"/>
          </a:fontRef>
        </p:style>
      </p:cxnSp>
      <p:sp>
        <p:nvSpPr>
          <p:cNvPr id="8" name="Flowchart: Process 7"/>
          <p:cNvSpPr/>
          <p:nvPr/>
        </p:nvSpPr>
        <p:spPr>
          <a:xfrm>
            <a:off x="9117160" y="2616730"/>
            <a:ext cx="2606802" cy="612648"/>
          </a:xfrm>
          <a:prstGeom prst="flowChartProcess">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USE MODEL MOBILENET SSD</a:t>
            </a:r>
          </a:p>
        </p:txBody>
      </p:sp>
      <p:sp>
        <p:nvSpPr>
          <p:cNvPr id="9" name="Rectangle 8"/>
          <p:cNvSpPr/>
          <p:nvPr/>
        </p:nvSpPr>
        <p:spPr>
          <a:xfrm>
            <a:off x="745235" y="4700125"/>
            <a:ext cx="3089789" cy="776875"/>
          </a:xfrm>
          <a:prstGeom prst="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GENERATE AN ALERT/SIREN AND INFORM THE USER.</a:t>
            </a:r>
          </a:p>
        </p:txBody>
      </p:sp>
      <p:sp>
        <p:nvSpPr>
          <p:cNvPr id="10" name="Flowchart: Process 9"/>
          <p:cNvSpPr/>
          <p:nvPr/>
        </p:nvSpPr>
        <p:spPr>
          <a:xfrm>
            <a:off x="5402481" y="4700126"/>
            <a:ext cx="2243328" cy="696468"/>
          </a:xfrm>
          <a:prstGeom prst="flowChartProcess">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IS IT AN ANIMAL?</a:t>
            </a:r>
          </a:p>
        </p:txBody>
      </p:sp>
      <p:sp>
        <p:nvSpPr>
          <p:cNvPr id="11" name="Flowchart: Process 10"/>
          <p:cNvSpPr/>
          <p:nvPr/>
        </p:nvSpPr>
        <p:spPr>
          <a:xfrm>
            <a:off x="9213265" y="4747814"/>
            <a:ext cx="2243328" cy="643476"/>
          </a:xfrm>
          <a:prstGeom prst="flowChartProcess">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ANY OBJECT DETECTED?</a:t>
            </a:r>
          </a:p>
        </p:txBody>
      </p:sp>
      <p:sp>
        <p:nvSpPr>
          <p:cNvPr id="12" name="Flowchart: Process 11"/>
          <p:cNvSpPr/>
          <p:nvPr/>
        </p:nvSpPr>
        <p:spPr>
          <a:xfrm>
            <a:off x="2711767" y="1419897"/>
            <a:ext cx="1900595" cy="645414"/>
          </a:xfrm>
          <a:prstGeom prst="flowChartProcess">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INPUT VIDEO (Live Stream</a:t>
            </a:r>
            <a:r>
              <a:rPr lang="en-US" dirty="0">
                <a:latin typeface="Times New Roman" panose="02020603050405020304" pitchFamily="18" charset="0"/>
                <a:cs typeface="Times New Roman" panose="02020603050405020304" pitchFamily="18" charset="0"/>
              </a:rPr>
              <a:t>)</a:t>
            </a:r>
          </a:p>
        </p:txBody>
      </p:sp>
      <p:cxnSp>
        <p:nvCxnSpPr>
          <p:cNvPr id="17" name="Connector: Elbow 52">
            <a:extLst>
              <a:ext uri="{FF2B5EF4-FFF2-40B4-BE49-F238E27FC236}">
                <a16:creationId xmlns:a16="http://schemas.microsoft.com/office/drawing/2014/main" id="{512AD552-2B39-464F-84DF-B2F474D48708}"/>
              </a:ext>
            </a:extLst>
          </p:cNvPr>
          <p:cNvCxnSpPr>
            <a:cxnSpLocks/>
          </p:cNvCxnSpPr>
          <p:nvPr/>
        </p:nvCxnSpPr>
        <p:spPr>
          <a:xfrm rot="5400000" flipH="1" flipV="1">
            <a:off x="6053804" y="2922237"/>
            <a:ext cx="2173099" cy="1151829"/>
          </a:xfrm>
          <a:prstGeom prst="bentConnector3">
            <a:avLst>
              <a:gd name="adj1" fmla="val 50000"/>
            </a:avLst>
          </a:prstGeom>
          <a:ln w="57150">
            <a:tailEnd type="stealt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BA1672C-1242-4CB2-A161-175E03E6603B}"/>
              </a:ext>
            </a:extLst>
          </p:cNvPr>
          <p:cNvSpPr txBox="1"/>
          <p:nvPr/>
        </p:nvSpPr>
        <p:spPr>
          <a:xfrm>
            <a:off x="4960100" y="1386038"/>
            <a:ext cx="118541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OPEN CV</a:t>
            </a:r>
          </a:p>
        </p:txBody>
      </p:sp>
      <p:sp>
        <p:nvSpPr>
          <p:cNvPr id="24" name="TextBox 23">
            <a:extLst>
              <a:ext uri="{FF2B5EF4-FFF2-40B4-BE49-F238E27FC236}">
                <a16:creationId xmlns:a16="http://schemas.microsoft.com/office/drawing/2014/main" id="{9BA1672C-1242-4CB2-A161-175E03E6603B}"/>
              </a:ext>
            </a:extLst>
          </p:cNvPr>
          <p:cNvSpPr txBox="1"/>
          <p:nvPr/>
        </p:nvSpPr>
        <p:spPr>
          <a:xfrm rot="5400000">
            <a:off x="10410874" y="3510666"/>
            <a:ext cx="1242439"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MS COCO  IMAGE DATASET</a:t>
            </a:r>
          </a:p>
        </p:txBody>
      </p:sp>
      <p:sp>
        <p:nvSpPr>
          <p:cNvPr id="25" name="TextBox 24">
            <a:extLst>
              <a:ext uri="{FF2B5EF4-FFF2-40B4-BE49-F238E27FC236}">
                <a16:creationId xmlns:a16="http://schemas.microsoft.com/office/drawing/2014/main" id="{9BA1672C-1242-4CB2-A161-175E03E6603B}"/>
              </a:ext>
            </a:extLst>
          </p:cNvPr>
          <p:cNvSpPr txBox="1"/>
          <p:nvPr/>
        </p:nvSpPr>
        <p:spPr>
          <a:xfrm>
            <a:off x="2718365" y="2220867"/>
            <a:ext cx="1959241"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LIVE VIEWED IN DIALOG BOX</a:t>
            </a:r>
          </a:p>
        </p:txBody>
      </p:sp>
      <p:sp>
        <p:nvSpPr>
          <p:cNvPr id="26" name="TextBox 25">
            <a:extLst>
              <a:ext uri="{FF2B5EF4-FFF2-40B4-BE49-F238E27FC236}">
                <a16:creationId xmlns:a16="http://schemas.microsoft.com/office/drawing/2014/main" id="{9BA1672C-1242-4CB2-A161-175E03E6603B}"/>
              </a:ext>
            </a:extLst>
          </p:cNvPr>
          <p:cNvSpPr txBox="1"/>
          <p:nvPr/>
        </p:nvSpPr>
        <p:spPr>
          <a:xfrm>
            <a:off x="418250" y="2130424"/>
            <a:ext cx="1455000"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CAMERA OR WEBCAM</a:t>
            </a:r>
          </a:p>
        </p:txBody>
      </p:sp>
      <p:sp>
        <p:nvSpPr>
          <p:cNvPr id="27" name="TextBox 26">
            <a:extLst>
              <a:ext uri="{FF2B5EF4-FFF2-40B4-BE49-F238E27FC236}">
                <a16:creationId xmlns:a16="http://schemas.microsoft.com/office/drawing/2014/main" id="{5F4E87D3-51FF-4F3E-B805-89C8EBC3A962}"/>
              </a:ext>
            </a:extLst>
          </p:cNvPr>
          <p:cNvSpPr txBox="1"/>
          <p:nvPr/>
        </p:nvSpPr>
        <p:spPr>
          <a:xfrm>
            <a:off x="6919433" y="3066341"/>
            <a:ext cx="88696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IF NO</a:t>
            </a:r>
          </a:p>
        </p:txBody>
      </p:sp>
      <p:sp>
        <p:nvSpPr>
          <p:cNvPr id="28" name="TextBox 27">
            <a:extLst>
              <a:ext uri="{FF2B5EF4-FFF2-40B4-BE49-F238E27FC236}">
                <a16:creationId xmlns:a16="http://schemas.microsoft.com/office/drawing/2014/main" id="{5F4E87D3-51FF-4F3E-B805-89C8EBC3A962}"/>
              </a:ext>
            </a:extLst>
          </p:cNvPr>
          <p:cNvSpPr txBox="1"/>
          <p:nvPr/>
        </p:nvSpPr>
        <p:spPr>
          <a:xfrm>
            <a:off x="4352132" y="4700126"/>
            <a:ext cx="92495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IF YES</a:t>
            </a:r>
          </a:p>
        </p:txBody>
      </p:sp>
      <p:cxnSp>
        <p:nvCxnSpPr>
          <p:cNvPr id="30" name="Straight Arrow Connector 29">
            <a:extLst>
              <a:ext uri="{FF2B5EF4-FFF2-40B4-BE49-F238E27FC236}">
                <a16:creationId xmlns:a16="http://schemas.microsoft.com/office/drawing/2014/main" id="{2A95D209-7C3D-4F58-86CF-3245D9838643}"/>
              </a:ext>
            </a:extLst>
          </p:cNvPr>
          <p:cNvCxnSpPr>
            <a:cxnSpLocks/>
          </p:cNvCxnSpPr>
          <p:nvPr/>
        </p:nvCxnSpPr>
        <p:spPr>
          <a:xfrm>
            <a:off x="10406157" y="3289784"/>
            <a:ext cx="0" cy="1354851"/>
          </a:xfrm>
          <a:prstGeom prst="straightConnector1">
            <a:avLst/>
          </a:prstGeom>
          <a:ln w="57150">
            <a:tailEnd type="stealt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4151320-A3A2-43B5-B3DD-38CB5036AE01}"/>
              </a:ext>
            </a:extLst>
          </p:cNvPr>
          <p:cNvCxnSpPr>
            <a:cxnSpLocks/>
          </p:cNvCxnSpPr>
          <p:nvPr/>
        </p:nvCxnSpPr>
        <p:spPr>
          <a:xfrm flipH="1">
            <a:off x="4060552" y="5051267"/>
            <a:ext cx="1216533" cy="0"/>
          </a:xfrm>
          <a:prstGeom prst="straightConnector1">
            <a:avLst/>
          </a:prstGeom>
          <a:ln w="76200">
            <a:tailEnd type="stealth"/>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4151320-A3A2-43B5-B3DD-38CB5036AE01}"/>
              </a:ext>
            </a:extLst>
          </p:cNvPr>
          <p:cNvCxnSpPr>
            <a:cxnSpLocks/>
          </p:cNvCxnSpPr>
          <p:nvPr/>
        </p:nvCxnSpPr>
        <p:spPr>
          <a:xfrm flipH="1">
            <a:off x="7821484" y="5069458"/>
            <a:ext cx="1216533" cy="0"/>
          </a:xfrm>
          <a:prstGeom prst="straightConnector1">
            <a:avLst/>
          </a:prstGeom>
          <a:ln w="76200">
            <a:tailEnd type="stealt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F4E87D3-51FF-4F3E-B805-89C8EBC3A962}"/>
              </a:ext>
            </a:extLst>
          </p:cNvPr>
          <p:cNvSpPr txBox="1"/>
          <p:nvPr/>
        </p:nvSpPr>
        <p:spPr>
          <a:xfrm>
            <a:off x="8113064" y="4679028"/>
            <a:ext cx="92495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IF YES</a:t>
            </a:r>
          </a:p>
        </p:txBody>
      </p:sp>
      <p:cxnSp>
        <p:nvCxnSpPr>
          <p:cNvPr id="44" name="Connector: Elbow 52">
            <a:extLst>
              <a:ext uri="{FF2B5EF4-FFF2-40B4-BE49-F238E27FC236}">
                <a16:creationId xmlns:a16="http://schemas.microsoft.com/office/drawing/2014/main" id="{512AD552-2B39-464F-84DF-B2F474D48708}"/>
              </a:ext>
            </a:extLst>
          </p:cNvPr>
          <p:cNvCxnSpPr>
            <a:cxnSpLocks/>
          </p:cNvCxnSpPr>
          <p:nvPr/>
        </p:nvCxnSpPr>
        <p:spPr>
          <a:xfrm rot="16200000" flipV="1">
            <a:off x="7751737" y="2853568"/>
            <a:ext cx="2200722" cy="1381411"/>
          </a:xfrm>
          <a:prstGeom prst="bentConnector3">
            <a:avLst>
              <a:gd name="adj1" fmla="val 50000"/>
            </a:avLst>
          </a:prstGeom>
          <a:ln w="57150">
            <a:tailEnd type="stealth"/>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F4E87D3-51FF-4F3E-B805-89C8EBC3A962}"/>
              </a:ext>
            </a:extLst>
          </p:cNvPr>
          <p:cNvSpPr txBox="1"/>
          <p:nvPr/>
        </p:nvSpPr>
        <p:spPr>
          <a:xfrm>
            <a:off x="8215686" y="3079637"/>
            <a:ext cx="88696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IF NO</a:t>
            </a:r>
          </a:p>
        </p:txBody>
      </p:sp>
      <p:cxnSp>
        <p:nvCxnSpPr>
          <p:cNvPr id="60" name="Straight Arrow Connector 59">
            <a:extLst>
              <a:ext uri="{FF2B5EF4-FFF2-40B4-BE49-F238E27FC236}">
                <a16:creationId xmlns:a16="http://schemas.microsoft.com/office/drawing/2014/main" id="{5D4AB3B0-DAE7-4478-887F-15B4DA0B1D63}"/>
              </a:ext>
            </a:extLst>
          </p:cNvPr>
          <p:cNvCxnSpPr>
            <a:cxnSpLocks/>
          </p:cNvCxnSpPr>
          <p:nvPr/>
        </p:nvCxnSpPr>
        <p:spPr>
          <a:xfrm rot="5400000" flipH="1" flipV="1">
            <a:off x="9911379" y="5693001"/>
            <a:ext cx="432000" cy="1"/>
          </a:xfrm>
          <a:prstGeom prst="straightConnector1">
            <a:avLst/>
          </a:prstGeom>
          <a:ln w="539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449F6A7-FC44-4782-99F1-0F94DCEA5DA8}"/>
              </a:ext>
            </a:extLst>
          </p:cNvPr>
          <p:cNvSpPr/>
          <p:nvPr/>
        </p:nvSpPr>
        <p:spPr>
          <a:xfrm>
            <a:off x="9637763" y="5994715"/>
            <a:ext cx="1394331" cy="3467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CNN LAYER</a:t>
            </a:r>
          </a:p>
        </p:txBody>
      </p:sp>
      <p:sp>
        <p:nvSpPr>
          <p:cNvPr id="62" name="Rectangle 61">
            <a:extLst>
              <a:ext uri="{FF2B5EF4-FFF2-40B4-BE49-F238E27FC236}">
                <a16:creationId xmlns:a16="http://schemas.microsoft.com/office/drawing/2014/main" id="{C449F6A7-FC44-4782-99F1-0F94DCEA5DA8}"/>
              </a:ext>
            </a:extLst>
          </p:cNvPr>
          <p:cNvSpPr/>
          <p:nvPr/>
        </p:nvSpPr>
        <p:spPr>
          <a:xfrm>
            <a:off x="6711950" y="5994716"/>
            <a:ext cx="2076450" cy="3467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VGG NET LAYER</a:t>
            </a:r>
          </a:p>
        </p:txBody>
      </p:sp>
      <p:cxnSp>
        <p:nvCxnSpPr>
          <p:cNvPr id="63" name="Straight Arrow Connector 62">
            <a:extLst>
              <a:ext uri="{FF2B5EF4-FFF2-40B4-BE49-F238E27FC236}">
                <a16:creationId xmlns:a16="http://schemas.microsoft.com/office/drawing/2014/main" id="{2A95D209-7C3D-4F58-86CF-3245D9838643}"/>
              </a:ext>
            </a:extLst>
          </p:cNvPr>
          <p:cNvCxnSpPr>
            <a:cxnSpLocks/>
          </p:cNvCxnSpPr>
          <p:nvPr/>
        </p:nvCxnSpPr>
        <p:spPr>
          <a:xfrm>
            <a:off x="8916921" y="6168073"/>
            <a:ext cx="546387" cy="3358"/>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10349806" y="1699491"/>
            <a:ext cx="1664515"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FEATURE EXTRACTION</a:t>
            </a:r>
            <a:endParaRPr lang="en-IN" dirty="0">
              <a:latin typeface="Times New Roman" panose="02020603050405020304" pitchFamily="18" charset="0"/>
              <a:cs typeface="Times New Roman" panose="02020603050405020304" pitchFamily="18" charset="0"/>
            </a:endParaRPr>
          </a:p>
        </p:txBody>
      </p:sp>
      <p:sp>
        <p:nvSpPr>
          <p:cNvPr id="70" name="Title 1"/>
          <p:cNvSpPr txBox="1">
            <a:spLocks/>
          </p:cNvSpPr>
          <p:nvPr/>
        </p:nvSpPr>
        <p:spPr>
          <a:xfrm>
            <a:off x="4352132" y="532581"/>
            <a:ext cx="3418636" cy="4944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800" b="1" dirty="0">
                <a:solidFill>
                  <a:schemeClr val="tx1"/>
                </a:solidFill>
                <a:latin typeface="Times New Roman" panose="02020603050405020304" pitchFamily="18" charset="0"/>
                <a:cs typeface="Times New Roman" panose="02020603050405020304" pitchFamily="18" charset="0"/>
              </a:rPr>
              <a:t>ARCHITECTURE</a:t>
            </a:r>
            <a:endParaRPr lang="en-US" sz="2800" dirty="0">
              <a:solidFill>
                <a:schemeClr val="tx1"/>
              </a:solidFill>
            </a:endParaRPr>
          </a:p>
        </p:txBody>
      </p:sp>
    </p:spTree>
    <p:extLst>
      <p:ext uri="{BB962C8B-B14F-4D97-AF65-F5344CB8AC3E}">
        <p14:creationId xmlns:p14="http://schemas.microsoft.com/office/powerpoint/2010/main" val="350765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6AC88C-F733-D619-952F-F807746485A5}"/>
              </a:ext>
            </a:extLst>
          </p:cNvPr>
          <p:cNvPicPr/>
          <p:nvPr/>
        </p:nvPicPr>
        <p:blipFill>
          <a:blip r:embed="rId2"/>
          <a:stretch>
            <a:fillRect/>
          </a:stretch>
        </p:blipFill>
        <p:spPr>
          <a:xfrm>
            <a:off x="4684144" y="1099867"/>
            <a:ext cx="3457029" cy="5003321"/>
          </a:xfrm>
          <a:prstGeom prst="rect">
            <a:avLst/>
          </a:prstGeom>
        </p:spPr>
      </p:pic>
      <p:sp>
        <p:nvSpPr>
          <p:cNvPr id="4" name="TextBox 3">
            <a:extLst>
              <a:ext uri="{FF2B5EF4-FFF2-40B4-BE49-F238E27FC236}">
                <a16:creationId xmlns:a16="http://schemas.microsoft.com/office/drawing/2014/main" id="{C9991F73-7BF2-0220-DDDC-F6C3313CCD87}"/>
              </a:ext>
            </a:extLst>
          </p:cNvPr>
          <p:cNvSpPr txBox="1"/>
          <p:nvPr/>
        </p:nvSpPr>
        <p:spPr>
          <a:xfrm>
            <a:off x="631885" y="353676"/>
            <a:ext cx="6094562" cy="802271"/>
          </a:xfrm>
          <a:prstGeom prst="rect">
            <a:avLst/>
          </a:prstGeom>
          <a:noFill/>
        </p:spPr>
        <p:txBody>
          <a:bodyPr wrap="square">
            <a:spAutoFit/>
          </a:bodyPr>
          <a:lstStyle/>
          <a:p>
            <a:pPr marL="1270" marR="0" indent="-6350" algn="just">
              <a:lnSpc>
                <a:spcPct val="110000"/>
              </a:lnSpc>
              <a:spcBef>
                <a:spcPts val="0"/>
              </a:spcBef>
              <a:spcAft>
                <a:spcPts val="1040"/>
              </a:spcAft>
            </a:pPr>
            <a:r>
              <a:rPr lang="en-US" sz="1800" b="1" kern="100" dirty="0">
                <a:solidFill>
                  <a:srgbClr val="000000"/>
                </a:solidFill>
                <a:effectLst/>
                <a:latin typeface="Times New Roman" panose="02020603050405020304" pitchFamily="18" charset="0"/>
                <a:ea typeface="Times New Roman" panose="02020603050405020304" pitchFamily="18" charset="0"/>
              </a:rPr>
              <a:t>PROJECT FLOW </a:t>
            </a:r>
          </a:p>
          <a:p>
            <a:r>
              <a:rPr lang="en-US" sz="1800" dirty="0">
                <a:solidFill>
                  <a:srgbClr val="000000"/>
                </a:solidFill>
                <a:effectLst/>
                <a:latin typeface="Times New Roman" panose="02020603050405020304" pitchFamily="18" charset="0"/>
                <a:ea typeface="Times New Roman" panose="02020603050405020304" pitchFamily="18" charset="0"/>
              </a:rPr>
              <a:t>The flow for the project is given below</a:t>
            </a:r>
            <a:endParaRPr lang="en-US" dirty="0"/>
          </a:p>
        </p:txBody>
      </p:sp>
    </p:spTree>
    <p:extLst>
      <p:ext uri="{BB962C8B-B14F-4D97-AF65-F5344CB8AC3E}">
        <p14:creationId xmlns:p14="http://schemas.microsoft.com/office/powerpoint/2010/main" val="393534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3312" y="2309749"/>
            <a:ext cx="4292930" cy="1938992"/>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UPLOAD (LIVE)</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VIEW</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PREPROCESSING</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MODEL TRAINING</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PREDICTION</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USER INTERFACE</a:t>
            </a:r>
          </a:p>
        </p:txBody>
      </p:sp>
      <p:sp>
        <p:nvSpPr>
          <p:cNvPr id="3" name="Title 1"/>
          <p:cNvSpPr txBox="1">
            <a:spLocks/>
          </p:cNvSpPr>
          <p:nvPr/>
        </p:nvSpPr>
        <p:spPr>
          <a:xfrm>
            <a:off x="1157843" y="1347851"/>
            <a:ext cx="2244437" cy="54626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MODULES</a:t>
            </a:r>
          </a:p>
        </p:txBody>
      </p:sp>
    </p:spTree>
    <p:extLst>
      <p:ext uri="{BB962C8B-B14F-4D97-AF65-F5344CB8AC3E}">
        <p14:creationId xmlns:p14="http://schemas.microsoft.com/office/powerpoint/2010/main" val="3363294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253260" y="203349"/>
            <a:ext cx="8848304" cy="172819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2400" b="1" dirty="0">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Upload (Live):</a:t>
            </a:r>
          </a:p>
          <a:p>
            <a:endParaRPr lang="en-US" dirty="0">
              <a:solidFill>
                <a:schemeClr val="tx1"/>
              </a:solidFill>
              <a:latin typeface="Times New Roman" panose="02020603050405020304" pitchFamily="18" charset="0"/>
              <a:cs typeface="Times New Roman" panose="02020603050405020304" pitchFamily="18" charset="0"/>
            </a:endParaRPr>
          </a:p>
          <a:p>
            <a:pPr marL="201168" lvl="1" indent="0">
              <a:buNone/>
            </a:pP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Upload a video as a live feed using a webcam (or any camera attached in a farm).</a:t>
            </a:r>
          </a:p>
        </p:txBody>
      </p:sp>
      <p:pic>
        <p:nvPicPr>
          <p:cNvPr id="6" name="Picture 5">
            <a:extLst>
              <a:ext uri="{FF2B5EF4-FFF2-40B4-BE49-F238E27FC236}">
                <a16:creationId xmlns:a16="http://schemas.microsoft.com/office/drawing/2014/main" id="{4EF7ABF6-4288-5CFE-51A9-94E9B7C544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7270" y="2095930"/>
            <a:ext cx="6477996" cy="3852808"/>
          </a:xfrm>
          <a:prstGeom prst="rect">
            <a:avLst/>
          </a:prstGeom>
        </p:spPr>
      </p:pic>
      <p:sp>
        <p:nvSpPr>
          <p:cNvPr id="5" name="TextBox 4"/>
          <p:cNvSpPr txBox="1"/>
          <p:nvPr/>
        </p:nvSpPr>
        <p:spPr>
          <a:xfrm>
            <a:off x="3636685" y="5948738"/>
            <a:ext cx="5682343" cy="369332"/>
          </a:xfrm>
          <a:prstGeom prst="rect">
            <a:avLst/>
          </a:prstGeom>
          <a:noFill/>
        </p:spPr>
        <p:txBody>
          <a:bodyPr wrap="square" rtlCol="0">
            <a:spAutoFit/>
          </a:bodyPr>
          <a:lstStyle/>
          <a:p>
            <a:r>
              <a:rPr lang="en-US" dirty="0"/>
              <a:t>	Window of starting camera feed (live)</a:t>
            </a:r>
          </a:p>
        </p:txBody>
      </p:sp>
    </p:spTree>
    <p:extLst>
      <p:ext uri="{BB962C8B-B14F-4D97-AF65-F5344CB8AC3E}">
        <p14:creationId xmlns:p14="http://schemas.microsoft.com/office/powerpoint/2010/main" val="87841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3584" y="651539"/>
            <a:ext cx="9064832" cy="954107"/>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View:</a:t>
            </a:r>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Video can be viewed live in a dialog box.</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9911" y="1942108"/>
            <a:ext cx="6690848" cy="3324962"/>
          </a:xfrm>
          <a:prstGeom prst="rect">
            <a:avLst/>
          </a:prstGeom>
        </p:spPr>
      </p:pic>
      <p:sp>
        <p:nvSpPr>
          <p:cNvPr id="2" name="TextBox 1"/>
          <p:cNvSpPr txBox="1"/>
          <p:nvPr/>
        </p:nvSpPr>
        <p:spPr>
          <a:xfrm>
            <a:off x="3859480" y="5603532"/>
            <a:ext cx="594953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Viewing a man in  input live video streaming</a:t>
            </a:r>
          </a:p>
        </p:txBody>
      </p:sp>
    </p:spTree>
    <p:extLst>
      <p:ext uri="{BB962C8B-B14F-4D97-AF65-F5344CB8AC3E}">
        <p14:creationId xmlns:p14="http://schemas.microsoft.com/office/powerpoint/2010/main" val="3429548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643" y="338447"/>
            <a:ext cx="11251871" cy="390684"/>
          </a:xfrm>
          <a:prstGeom prst="rect">
            <a:avLst/>
          </a:prstGeom>
        </p:spPr>
        <p:txBody>
          <a:bodyPr wrap="square">
            <a:spAutoFit/>
          </a:bodyPr>
          <a:lstStyle/>
          <a:p>
            <a:pPr algn="just">
              <a:lnSpc>
                <a:spcPct val="115000"/>
              </a:lnSpc>
              <a:spcBef>
                <a:spcPts val="1200"/>
              </a:spcBef>
              <a:spcAft>
                <a:spcPts val="10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700643" y="668492"/>
            <a:ext cx="10420599" cy="3240374"/>
          </a:xfrm>
          <a:prstGeom prst="rect">
            <a:avLst/>
          </a:prstGeom>
        </p:spPr>
        <p:txBody>
          <a:bodyPr wrap="square">
            <a:spAutoFit/>
          </a:bodyPr>
          <a:lstStyle/>
          <a:p>
            <a:pPr algn="just">
              <a:lnSpc>
                <a:spcPct val="115000"/>
              </a:lnSpc>
              <a:spcBef>
                <a:spcPts val="1200"/>
              </a:spcBef>
              <a:spcAft>
                <a:spcPts val="1000"/>
              </a:spcAf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Preprocessing: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15000"/>
              </a:lnSpc>
              <a:spcBef>
                <a:spcPts val="1200"/>
              </a:spcBef>
              <a:spcAft>
                <a:spcPts val="1000"/>
              </a:spcAft>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Preprocessing is a technique that is used to convert the raw data into a clean data set. Cleaning the data refers to removing the null values, filling the null values with meaningful value, removing duplicate values, removing outliers, removing unwanted attributes. If dataset contains any categorical records means convert those categorical variables to numerical values. </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15000"/>
              </a:lnSpc>
              <a:spcBef>
                <a:spcPts val="1200"/>
              </a:spcBef>
              <a:spcAft>
                <a:spcPts val="1000"/>
              </a:spcAft>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case, we are taking a live video feed in the form of images and resizing them to a standard size.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use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SSD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pretrained</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model which identifies features in any image using a Convolution Neural Network (CNN) model.</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030" y="3908866"/>
            <a:ext cx="5452198" cy="1912766"/>
          </a:xfrm>
          <a:prstGeom prst="rect">
            <a:avLst/>
          </a:prstGeom>
        </p:spPr>
      </p:pic>
      <p:sp>
        <p:nvSpPr>
          <p:cNvPr id="3" name="TextBox 2"/>
          <p:cNvSpPr txBox="1"/>
          <p:nvPr/>
        </p:nvSpPr>
        <p:spPr>
          <a:xfrm>
            <a:off x="5246653" y="5884896"/>
            <a:ext cx="367541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image and Preprocessing image</a:t>
            </a:r>
          </a:p>
        </p:txBody>
      </p:sp>
    </p:spTree>
    <p:extLst>
      <p:ext uri="{BB962C8B-B14F-4D97-AF65-F5344CB8AC3E}">
        <p14:creationId xmlns:p14="http://schemas.microsoft.com/office/powerpoint/2010/main" val="4038352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1521" y="916429"/>
            <a:ext cx="10634353" cy="5288114"/>
          </a:xfrm>
          <a:prstGeom prst="rect">
            <a:avLst/>
          </a:prstGeom>
        </p:spPr>
        <p:txBody>
          <a:bodyPr wrap="square">
            <a:spAutoFit/>
          </a:bodyPr>
          <a:lstStyle/>
          <a:p>
            <a:pPr algn="just">
              <a:lnSpc>
                <a:spcPct val="115000"/>
              </a:lnSpc>
              <a:spcBef>
                <a:spcPts val="1200"/>
              </a:spcBef>
              <a:spcAft>
                <a:spcPts val="1000"/>
              </a:spcAf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Model Training: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10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SSD (Single Shot Detector) is a popular algorithm in object detection. </a:t>
            </a:r>
          </a:p>
          <a:p>
            <a:pPr marL="342900" marR="0" lvl="0" indent="-342900" algn="just">
              <a:lnSpc>
                <a:spcPct val="115000"/>
              </a:lnSpc>
              <a:spcBef>
                <a:spcPts val="1200"/>
              </a:spcBef>
              <a:spcAft>
                <a:spcPts val="10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It’s generally faster than RCNN.</a:t>
            </a:r>
          </a:p>
          <a:p>
            <a:pPr marL="342900" marR="0" lvl="0" indent="-342900" algn="just">
              <a:lnSpc>
                <a:spcPct val="115000"/>
              </a:lnSpc>
              <a:spcBef>
                <a:spcPts val="1200"/>
              </a:spcBef>
              <a:spcAft>
                <a:spcPts val="10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SSD has two components: a backbone model and SSD</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head. </a:t>
            </a:r>
            <a:r>
              <a:rPr lang="en-US" i="1" dirty="0">
                <a:effectLst/>
                <a:latin typeface="Times New Roman" panose="02020603050405020304" pitchFamily="18" charset="0"/>
                <a:ea typeface="Calibri" panose="020F0502020204030204" pitchFamily="34" charset="0"/>
                <a:cs typeface="Times New Roman" panose="02020603050405020304" pitchFamily="18" charset="0"/>
              </a:rPr>
              <a:t>Backbone</a:t>
            </a:r>
            <a:r>
              <a:rPr lang="en-US" dirty="0">
                <a:effectLst/>
                <a:latin typeface="Times New Roman" panose="02020603050405020304" pitchFamily="18" charset="0"/>
                <a:ea typeface="Calibri" panose="020F0502020204030204" pitchFamily="34" charset="0"/>
                <a:cs typeface="Times New Roman" panose="02020603050405020304" pitchFamily="18" charset="0"/>
              </a:rPr>
              <a:t> model usually is a pre-trained image classification network as a feature extractor.</a:t>
            </a:r>
          </a:p>
          <a:p>
            <a:pPr marL="342900" marR="0" lvl="0" indent="-342900" algn="just">
              <a:lnSpc>
                <a:spcPct val="115000"/>
              </a:lnSpc>
              <a:spcBef>
                <a:spcPts val="1200"/>
              </a:spcBef>
              <a:spcAft>
                <a:spcPts val="10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Here, we will use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MobileNet</a:t>
            </a:r>
            <a:r>
              <a:rPr lang="en-US" dirty="0">
                <a:effectLst/>
                <a:latin typeface="Times New Roman" panose="02020603050405020304" pitchFamily="18" charset="0"/>
                <a:ea typeface="Calibri" panose="020F0502020204030204" pitchFamily="34" charset="0"/>
                <a:cs typeface="Times New Roman" panose="02020603050405020304" pitchFamily="18" charset="0"/>
              </a:rPr>
              <a:t> SSD model to detect the objects.</a:t>
            </a:r>
          </a:p>
          <a:p>
            <a:pPr marL="342900" indent="-342900" algn="just">
              <a:lnSpc>
                <a:spcPct val="115000"/>
              </a:lnSpc>
              <a:spcBef>
                <a:spcPts val="1200"/>
              </a:spcBef>
              <a:spcAft>
                <a:spcPts val="10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Here, VGG Net is used as a backbone model to extract the features from the images. Convolution layers (CNN) are then used for object detection in the images using the feature map generated by VGG net layer.</a:t>
            </a:r>
          </a:p>
          <a:p>
            <a:pPr marL="342900" indent="-342900" algn="just">
              <a:lnSpc>
                <a:spcPct val="115000"/>
              </a:lnSpc>
              <a:spcBef>
                <a:spcPts val="1200"/>
              </a:spcBef>
              <a:spcAft>
                <a:spcPts val="10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model is able to detect multiple objects in any given image.</a:t>
            </a:r>
          </a:p>
          <a:p>
            <a:pPr marL="342900" marR="0" lvl="0" indent="-342900" algn="just">
              <a:lnSpc>
                <a:spcPct val="115000"/>
              </a:lnSpc>
              <a:spcBef>
                <a:spcPts val="1200"/>
              </a:spcBef>
              <a:spcAft>
                <a:spcPts val="1000"/>
              </a:spcAft>
              <a:buFont typeface="Symbol" panose="05050102010706020507" pitchFamily="18" charset="2"/>
              <a:buChar char=""/>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1004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2836" y="801585"/>
            <a:ext cx="10919361" cy="1304588"/>
          </a:xfrm>
          <a:prstGeom prst="rect">
            <a:avLst/>
          </a:prstGeom>
        </p:spPr>
        <p:txBody>
          <a:bodyPr wrap="square">
            <a:spAutoFit/>
          </a:bodyPr>
          <a:lstStyle/>
          <a:p>
            <a:pPr marL="342900" marR="0" lvl="0" indent="-342900" algn="just">
              <a:lnSpc>
                <a:spcPct val="115000"/>
              </a:lnSpc>
              <a:spcBef>
                <a:spcPts val="1200"/>
              </a:spcBef>
              <a:spcAft>
                <a:spcPts val="10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For the purpose of classification, the model uses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softmax</a:t>
            </a:r>
            <a:r>
              <a:rPr lang="en-US" dirty="0">
                <a:effectLst/>
                <a:latin typeface="Times New Roman" panose="02020603050405020304" pitchFamily="18" charset="0"/>
                <a:ea typeface="Calibri" panose="020F0502020204030204" pitchFamily="34" charset="0"/>
                <a:cs typeface="Times New Roman" panose="02020603050405020304" pitchFamily="18" charset="0"/>
              </a:rPr>
              <a:t> in the last layer. </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1000"/>
              </a:spcAft>
              <a:buFont typeface="Symbol" panose="05050102010706020507" pitchFamily="18" charset="2"/>
              <a:buChar char=""/>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Softmax</a:t>
            </a:r>
            <a:r>
              <a:rPr lang="en-US" dirty="0">
                <a:effectLst/>
                <a:latin typeface="Times New Roman" panose="02020603050405020304" pitchFamily="18" charset="0"/>
                <a:ea typeface="Calibri" panose="020F0502020204030204" pitchFamily="34" charset="0"/>
                <a:cs typeface="Times New Roman" panose="02020603050405020304" pitchFamily="18" charset="0"/>
              </a:rPr>
              <a:t> converts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logits</a:t>
            </a:r>
            <a:r>
              <a:rPr lang="en-US" dirty="0">
                <a:effectLst/>
                <a:latin typeface="Times New Roman" panose="02020603050405020304" pitchFamily="18" charset="0"/>
                <a:ea typeface="Calibri" panose="020F0502020204030204" pitchFamily="34" charset="0"/>
                <a:cs typeface="Times New Roman" panose="02020603050405020304" pitchFamily="18" charset="0"/>
              </a:rPr>
              <a:t> into probabilities by taking the exponents from every output and then normalize each of these numbers by the sum of such exponents, such that the entire output vector adds up to one.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6" name="Content Placeholder 3" descr="mobilenet.jpg"/>
          <p:cNvPicPr/>
          <p:nvPr/>
        </p:nvPicPr>
        <p:blipFill>
          <a:blip r:embed="rId2"/>
          <a:stretch>
            <a:fillRect/>
          </a:stretch>
        </p:blipFill>
        <p:spPr>
          <a:xfrm>
            <a:off x="676220" y="2498247"/>
            <a:ext cx="7113319" cy="2672860"/>
          </a:xfrm>
          <a:prstGeom prst="rect">
            <a:avLst/>
          </a:prstGeom>
        </p:spPr>
      </p:pic>
      <p:sp>
        <p:nvSpPr>
          <p:cNvPr id="5" name="Rectangle 4"/>
          <p:cNvSpPr/>
          <p:nvPr/>
        </p:nvSpPr>
        <p:spPr>
          <a:xfrm>
            <a:off x="2492410" y="5378515"/>
            <a:ext cx="4200830" cy="369332"/>
          </a:xfrm>
          <a:prstGeom prst="rect">
            <a:avLst/>
          </a:prstGeom>
        </p:spPr>
        <p:txBody>
          <a:bodyPr wrap="none">
            <a:spAutoFit/>
          </a:bodyPr>
          <a:lstStyle/>
          <a:p>
            <a:r>
              <a:rPr lang="en-US" dirty="0">
                <a:effectLst/>
                <a:latin typeface="Times New Roman" panose="02020603050405020304" pitchFamily="18" charset="0"/>
                <a:ea typeface="Calibri" panose="020F0502020204030204" pitchFamily="34" charset="0"/>
              </a:rPr>
              <a:t>The Model training (base network VGG16)</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329" y="2355011"/>
            <a:ext cx="3178071" cy="3023504"/>
          </a:xfrm>
          <a:prstGeom prst="rect">
            <a:avLst/>
          </a:prstGeom>
        </p:spPr>
      </p:pic>
      <p:sp>
        <p:nvSpPr>
          <p:cNvPr id="2" name="TextBox 1"/>
          <p:cNvSpPr txBox="1"/>
          <p:nvPr/>
        </p:nvSpPr>
        <p:spPr>
          <a:xfrm>
            <a:off x="8491414" y="5378515"/>
            <a:ext cx="37005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Object detected image (dog)</a:t>
            </a:r>
          </a:p>
        </p:txBody>
      </p:sp>
    </p:spTree>
    <p:extLst>
      <p:ext uri="{BB962C8B-B14F-4D97-AF65-F5344CB8AC3E}">
        <p14:creationId xmlns:p14="http://schemas.microsoft.com/office/powerpoint/2010/main" val="173555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635" y="2897579"/>
            <a:ext cx="11503231"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ANIMAL DETECTION IN FARMS USING OPENCV</a:t>
            </a:r>
          </a:p>
        </p:txBody>
      </p:sp>
    </p:spTree>
    <p:extLst>
      <p:ext uri="{BB962C8B-B14F-4D97-AF65-F5344CB8AC3E}">
        <p14:creationId xmlns:p14="http://schemas.microsoft.com/office/powerpoint/2010/main" val="2832649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9091" y="742207"/>
            <a:ext cx="10390910" cy="1365502"/>
          </a:xfrm>
          <a:prstGeom prst="rect">
            <a:avLst/>
          </a:prstGeom>
        </p:spPr>
        <p:txBody>
          <a:bodyPr wrap="square">
            <a:spAutoFit/>
          </a:bodyPr>
          <a:lstStyle/>
          <a:p>
            <a:pPr algn="just">
              <a:lnSpc>
                <a:spcPct val="115000"/>
              </a:lnSpc>
              <a:spcBef>
                <a:spcPts val="1200"/>
              </a:spcBef>
              <a:spcAft>
                <a:spcPts val="1000"/>
              </a:spcAft>
            </a:pP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Prediction:</a:t>
            </a:r>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Bef>
                <a:spcPts val="1200"/>
              </a:spcBef>
              <a:spcAft>
                <a:spcPts val="10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 live video feed is taken in frame by frame as individual images. These images then fed into the model after preprocessing to detect animals (if any exists).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350" y="2182483"/>
            <a:ext cx="5260769" cy="3657600"/>
          </a:xfrm>
          <a:prstGeom prst="rect">
            <a:avLst/>
          </a:prstGeom>
        </p:spPr>
      </p:pic>
      <p:sp>
        <p:nvSpPr>
          <p:cNvPr id="7" name="TextBox 6"/>
          <p:cNvSpPr txBox="1"/>
          <p:nvPr/>
        </p:nvSpPr>
        <p:spPr>
          <a:xfrm>
            <a:off x="4227616" y="5830784"/>
            <a:ext cx="677487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Predicting the object image if it is animal or not</a:t>
            </a:r>
          </a:p>
        </p:txBody>
      </p:sp>
    </p:spTree>
    <p:extLst>
      <p:ext uri="{BB962C8B-B14F-4D97-AF65-F5344CB8AC3E}">
        <p14:creationId xmlns:p14="http://schemas.microsoft.com/office/powerpoint/2010/main" val="4111157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9715" y="317007"/>
            <a:ext cx="9939646" cy="2859885"/>
          </a:xfrm>
          <a:prstGeom prst="rect">
            <a:avLst/>
          </a:prstGeom>
        </p:spPr>
        <p:txBody>
          <a:bodyPr wrap="square">
            <a:spAutoFit/>
          </a:bodyPr>
          <a:lstStyle/>
          <a:p>
            <a:pPr algn="just">
              <a:lnSpc>
                <a:spcPct val="115000"/>
              </a:lnSpc>
              <a:spcBef>
                <a:spcPts val="1200"/>
              </a:spcBef>
              <a:spcAft>
                <a:spcPts val="1000"/>
              </a:spcAft>
            </a:pP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User Interface:</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spcBef>
                <a:spcPts val="1200"/>
              </a:spcBef>
              <a:spcAft>
                <a:spcPts val="1000"/>
              </a:spcAft>
              <a:buFont typeface="Arial" panose="020B0604020202020204" pitchFamily="34" charset="0"/>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dialog box opens up while taking in the live video feed. The frames or images from the video are used to detect objects. </a:t>
            </a:r>
          </a:p>
          <a:p>
            <a:pPr marL="342900" indent="-342900" algn="just">
              <a:lnSpc>
                <a:spcPct val="115000"/>
              </a:lnSpc>
              <a:spcBef>
                <a:spcPts val="1200"/>
              </a:spcBef>
              <a:spcAft>
                <a:spcPts val="1000"/>
              </a:spcAft>
              <a:buFont typeface="Arial" panose="020B0604020202020204" pitchFamily="34" charset="0"/>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objects are then bounded in a bounding box along with a label and the probability of success in also displayed in there. </a:t>
            </a:r>
          </a:p>
          <a:p>
            <a:pPr marL="342900" indent="-342900" algn="just">
              <a:lnSpc>
                <a:spcPct val="115000"/>
              </a:lnSpc>
              <a:spcBef>
                <a:spcPts val="1200"/>
              </a:spcBef>
              <a:spcAft>
                <a:spcPts val="1000"/>
              </a:spcAft>
              <a:buFont typeface="Arial" panose="020B0604020202020204" pitchFamily="34" charset="0"/>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siren is then played if any animal is detected for a while.</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271" y="3062343"/>
            <a:ext cx="3540975" cy="2943342"/>
          </a:xfrm>
          <a:prstGeom prst="rect">
            <a:avLst/>
          </a:prstGeom>
        </p:spPr>
      </p:pic>
      <p:pic>
        <p:nvPicPr>
          <p:cNvPr id="3" name="Sire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93759" y="6388593"/>
            <a:ext cx="304800" cy="304800"/>
          </a:xfrm>
          <a:prstGeom prst="rect">
            <a:avLst/>
          </a:prstGeom>
        </p:spPr>
      </p:pic>
      <p:sp>
        <p:nvSpPr>
          <p:cNvPr id="4" name="TextBox 3"/>
          <p:cNvSpPr txBox="1"/>
          <p:nvPr/>
        </p:nvSpPr>
        <p:spPr>
          <a:xfrm>
            <a:off x="4370555" y="6005685"/>
            <a:ext cx="465600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Siren played and Alert given to the Farmer</a:t>
            </a:r>
          </a:p>
        </p:txBody>
      </p:sp>
    </p:spTree>
    <p:extLst>
      <p:ext uri="{BB962C8B-B14F-4D97-AF65-F5344CB8AC3E}">
        <p14:creationId xmlns:p14="http://schemas.microsoft.com/office/powerpoint/2010/main" val="172510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31683" y="301926"/>
            <a:ext cx="2308872" cy="417871"/>
          </a:xfrm>
          <a:prstGeom prst="rect">
            <a:avLst/>
          </a:prstGeom>
        </p:spPr>
        <p:txBody>
          <a:bodyPr wrap="square">
            <a:spAutoFit/>
          </a:bodyPr>
          <a:lstStyle/>
          <a:p>
            <a:pPr algn="just">
              <a:lnSpc>
                <a:spcPct val="115000"/>
              </a:lnSpc>
              <a:spcBef>
                <a:spcPts val="1200"/>
              </a:spcBef>
            </a:pPr>
            <a:r>
              <a:rPr lang="en-US" sz="2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UML DIAGRAMS</a:t>
            </a:r>
            <a:endPar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678874" y="1785667"/>
            <a:ext cx="4940756" cy="3714247"/>
          </a:xfrm>
          <a:prstGeom prst="rect">
            <a:avLst/>
          </a:prstGeom>
          <a:noFill/>
          <a:ln w="9525">
            <a:noFill/>
            <a:miter lim="800000"/>
            <a:headEnd/>
            <a:tailEnd/>
          </a:ln>
        </p:spPr>
      </p:pic>
      <p:pic>
        <p:nvPicPr>
          <p:cNvPr id="4" name="Picture 3"/>
          <p:cNvPicPr/>
          <p:nvPr/>
        </p:nvPicPr>
        <p:blipFill>
          <a:blip r:embed="rId3"/>
          <a:srcRect/>
          <a:stretch>
            <a:fillRect/>
          </a:stretch>
        </p:blipFill>
        <p:spPr bwMode="auto">
          <a:xfrm>
            <a:off x="5988131" y="1788110"/>
            <a:ext cx="5627175" cy="3481654"/>
          </a:xfrm>
          <a:prstGeom prst="rect">
            <a:avLst/>
          </a:prstGeom>
          <a:noFill/>
          <a:ln w="9525">
            <a:noFill/>
            <a:miter lim="800000"/>
            <a:headEnd/>
            <a:tailEnd/>
          </a:ln>
        </p:spPr>
      </p:pic>
      <p:sp>
        <p:nvSpPr>
          <p:cNvPr id="5" name="TextBox 4">
            <a:extLst>
              <a:ext uri="{FF2B5EF4-FFF2-40B4-BE49-F238E27FC236}">
                <a16:creationId xmlns:a16="http://schemas.microsoft.com/office/drawing/2014/main" id="{BEAE72F4-4483-BC83-B829-899F0FC63FEA}"/>
              </a:ext>
            </a:extLst>
          </p:cNvPr>
          <p:cNvSpPr txBox="1"/>
          <p:nvPr/>
        </p:nvSpPr>
        <p:spPr>
          <a:xfrm>
            <a:off x="741872" y="1000600"/>
            <a:ext cx="435154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USECASE DIAGRAM &amp; ER DIAGRAM</a:t>
            </a:r>
          </a:p>
        </p:txBody>
      </p:sp>
    </p:spTree>
    <p:extLst>
      <p:ext uri="{BB962C8B-B14F-4D97-AF65-F5344CB8AC3E}">
        <p14:creationId xmlns:p14="http://schemas.microsoft.com/office/powerpoint/2010/main" val="428738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7258" y="551641"/>
            <a:ext cx="5569639" cy="423834"/>
          </a:xfrm>
          <a:prstGeom prst="rect">
            <a:avLst/>
          </a:prstGeom>
        </p:spPr>
        <p:txBody>
          <a:bodyPr wrap="square">
            <a:spAutoFit/>
          </a:bodyPr>
          <a:lstStyle/>
          <a:p>
            <a:pPr algn="just">
              <a:lnSpc>
                <a:spcPct val="115000"/>
              </a:lnSpc>
              <a:spcBef>
                <a:spcPts val="1200"/>
              </a:spcBef>
              <a:spcAft>
                <a:spcPts val="1000"/>
              </a:spcAf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CLASS DIAGRAM &amp; SEQUENCE DIAGRAM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2"/>
          <a:srcRect/>
          <a:stretch>
            <a:fillRect/>
          </a:stretch>
        </p:blipFill>
        <p:spPr bwMode="auto">
          <a:xfrm>
            <a:off x="382437" y="1319841"/>
            <a:ext cx="5776823" cy="2855343"/>
          </a:xfrm>
          <a:prstGeom prst="rect">
            <a:avLst/>
          </a:prstGeom>
          <a:noFill/>
          <a:ln w="9525">
            <a:noFill/>
            <a:miter lim="800000"/>
            <a:headEnd/>
            <a:tailEnd/>
          </a:ln>
        </p:spPr>
      </p:pic>
      <p:pic>
        <p:nvPicPr>
          <p:cNvPr id="3" name="Picture 2"/>
          <p:cNvPicPr/>
          <p:nvPr/>
        </p:nvPicPr>
        <p:blipFill>
          <a:blip r:embed="rId3"/>
          <a:srcRect/>
          <a:stretch>
            <a:fillRect/>
          </a:stretch>
        </p:blipFill>
        <p:spPr bwMode="auto">
          <a:xfrm>
            <a:off x="6792553" y="854706"/>
            <a:ext cx="4045219" cy="5864150"/>
          </a:xfrm>
          <a:prstGeom prst="rect">
            <a:avLst/>
          </a:prstGeom>
          <a:noFill/>
          <a:ln w="9525">
            <a:noFill/>
            <a:miter lim="800000"/>
            <a:headEnd/>
            <a:tailEnd/>
          </a:ln>
        </p:spPr>
      </p:pic>
    </p:spTree>
    <p:extLst>
      <p:ext uri="{BB962C8B-B14F-4D97-AF65-F5344CB8AC3E}">
        <p14:creationId xmlns:p14="http://schemas.microsoft.com/office/powerpoint/2010/main" val="202100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5301" y="703850"/>
            <a:ext cx="7429024" cy="417871"/>
          </a:xfrm>
          <a:prstGeom prst="rect">
            <a:avLst/>
          </a:prstGeom>
        </p:spPr>
        <p:txBody>
          <a:bodyPr wrap="square">
            <a:spAutoFit/>
          </a:bodyPr>
          <a:lstStyle/>
          <a:p>
            <a:pPr algn="just">
              <a:lnSpc>
                <a:spcPct val="115000"/>
              </a:lnSpc>
              <a:spcBef>
                <a:spcPts val="1200"/>
              </a:spcBef>
              <a:spcAft>
                <a:spcPts val="1000"/>
              </a:spcAft>
              <a:tabLst>
                <a:tab pos="1573530" algn="l"/>
              </a:tabLs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COLLABORATION DIAGRAM &amp; DEPLOYMENT DIAGRAM</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rcRect/>
          <a:stretch>
            <a:fillRect/>
          </a:stretch>
        </p:blipFill>
        <p:spPr bwMode="auto">
          <a:xfrm>
            <a:off x="403761" y="1561381"/>
            <a:ext cx="5996573" cy="3406702"/>
          </a:xfrm>
          <a:prstGeom prst="rect">
            <a:avLst/>
          </a:prstGeom>
          <a:noFill/>
          <a:ln w="9525">
            <a:noFill/>
            <a:miter lim="800000"/>
            <a:headEnd/>
            <a:tailEnd/>
          </a:ln>
        </p:spPr>
      </p:pic>
      <p:pic>
        <p:nvPicPr>
          <p:cNvPr id="3" name="Picture 2"/>
          <p:cNvPicPr/>
          <p:nvPr/>
        </p:nvPicPr>
        <p:blipFill>
          <a:blip r:embed="rId3"/>
          <a:srcRect/>
          <a:stretch>
            <a:fillRect/>
          </a:stretch>
        </p:blipFill>
        <p:spPr bwMode="auto">
          <a:xfrm>
            <a:off x="6625454" y="2256001"/>
            <a:ext cx="5162785" cy="2017461"/>
          </a:xfrm>
          <a:prstGeom prst="rect">
            <a:avLst/>
          </a:prstGeom>
          <a:noFill/>
          <a:ln w="9525">
            <a:noFill/>
            <a:miter lim="800000"/>
            <a:headEnd/>
            <a:tailEnd/>
          </a:ln>
        </p:spPr>
      </p:pic>
    </p:spTree>
    <p:extLst>
      <p:ext uri="{BB962C8B-B14F-4D97-AF65-F5344CB8AC3E}">
        <p14:creationId xmlns:p14="http://schemas.microsoft.com/office/powerpoint/2010/main" val="642437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9636" y="769636"/>
            <a:ext cx="6169231" cy="423834"/>
          </a:xfrm>
          <a:prstGeom prst="rect">
            <a:avLst/>
          </a:prstGeom>
        </p:spPr>
        <p:txBody>
          <a:bodyPr wrap="square">
            <a:spAutoFit/>
          </a:bodyPr>
          <a:lstStyle/>
          <a:p>
            <a:pPr algn="just">
              <a:lnSpc>
                <a:spcPct val="115000"/>
              </a:lnSpc>
              <a:spcBef>
                <a:spcPts val="1200"/>
              </a:spcBef>
              <a:spcAft>
                <a:spcPts val="1000"/>
              </a:spcAf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COMPONENT DIAGRAM &amp; ACTIVITY DIAGRAM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6558754" y="1193470"/>
            <a:ext cx="5633246" cy="5314208"/>
          </a:xfrm>
          <a:prstGeom prst="rect">
            <a:avLst/>
          </a:prstGeom>
          <a:noFill/>
          <a:ln w="9525">
            <a:noFill/>
            <a:miter lim="800000"/>
            <a:headEnd/>
            <a:tailEnd/>
          </a:ln>
        </p:spPr>
      </p:pic>
      <p:pic>
        <p:nvPicPr>
          <p:cNvPr id="4" name="Picture 3"/>
          <p:cNvPicPr/>
          <p:nvPr/>
        </p:nvPicPr>
        <p:blipFill>
          <a:blip r:embed="rId3"/>
          <a:srcRect/>
          <a:stretch>
            <a:fillRect/>
          </a:stretch>
        </p:blipFill>
        <p:spPr bwMode="auto">
          <a:xfrm>
            <a:off x="779636" y="2208363"/>
            <a:ext cx="5181217" cy="1854904"/>
          </a:xfrm>
          <a:prstGeom prst="rect">
            <a:avLst/>
          </a:prstGeom>
          <a:noFill/>
          <a:ln w="9525">
            <a:noFill/>
            <a:miter lim="800000"/>
            <a:headEnd/>
            <a:tailEnd/>
          </a:ln>
        </p:spPr>
      </p:pic>
    </p:spTree>
    <p:extLst>
      <p:ext uri="{BB962C8B-B14F-4D97-AF65-F5344CB8AC3E}">
        <p14:creationId xmlns:p14="http://schemas.microsoft.com/office/powerpoint/2010/main" val="23624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7249" y="880175"/>
            <a:ext cx="10503725" cy="4612032"/>
          </a:xfrm>
          <a:prstGeom prst="rect">
            <a:avLst/>
          </a:prstGeom>
        </p:spPr>
        <p:txBody>
          <a:bodyPr wrap="square">
            <a:spAutoFit/>
          </a:bodyPr>
          <a:lstStyle/>
          <a:p>
            <a:pPr algn="ctr">
              <a:lnSpc>
                <a:spcPct val="150000"/>
              </a:lnSpc>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Camera will be placed at different locations in the farm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coveniently</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where animals enter from).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To process the live video feed the system uses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OpenCV</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(live video - input). The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pretrained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model which is trained, is used to detect object.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Then the model predicts the object and if the object is animal then an alert is sent to the farmer and to divert animal an siren will be played.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5945" marR="0">
              <a:spcBef>
                <a:spcPts val="0"/>
              </a:spcBef>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US" dirty="0">
              <a:effectLst/>
            </a:endParaRPr>
          </a:p>
          <a:p>
            <a:pPr indent="228600">
              <a:lnSpc>
                <a:spcPct val="115000"/>
              </a:lnSpc>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CONDITIONS</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indent="228600">
              <a:lnSpc>
                <a:spcPct val="115000"/>
              </a:lnSpc>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If the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pretrained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model detects animal then the result is success.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If the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pretrained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model detects humans then the result is failure.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If the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pretrained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model detects any other intrusion then the result is failure.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5945" marR="0">
              <a:spcBef>
                <a:spcPts val="0"/>
              </a:spcBef>
              <a:spcAft>
                <a:spcPts val="0"/>
              </a:spcAft>
            </a:pPr>
            <a:r>
              <a:rPr lang="en-US" dirty="0">
                <a:effectLst/>
                <a:latin typeface="Times New Roman" panose="02020603050405020304" pitchFamily="18" charset="0"/>
                <a:ea typeface="Times New Roman" panose="02020603050405020304" pitchFamily="18" charset="0"/>
              </a:rPr>
              <a:t> </a:t>
            </a:r>
            <a:endParaRPr lang="en-US" dirty="0">
              <a:effectLst/>
            </a:endParaRPr>
          </a:p>
        </p:txBody>
      </p:sp>
    </p:spTree>
    <p:extLst>
      <p:ext uri="{BB962C8B-B14F-4D97-AF65-F5344CB8AC3E}">
        <p14:creationId xmlns:p14="http://schemas.microsoft.com/office/powerpoint/2010/main" val="2102124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03331657"/>
              </p:ext>
            </p:extLst>
          </p:nvPr>
        </p:nvGraphicFramePr>
        <p:xfrm>
          <a:off x="2056695" y="1623318"/>
          <a:ext cx="8235541" cy="3187390"/>
        </p:xfrm>
        <a:graphic>
          <a:graphicData uri="http://schemas.openxmlformats.org/drawingml/2006/table">
            <a:tbl>
              <a:tblPr firstRow="1" bandRow="1">
                <a:tableStyleId>{5C22544A-7EE6-4342-B048-85BDC9FD1C3A}</a:tableStyleId>
              </a:tblPr>
              <a:tblGrid>
                <a:gridCol w="1704113">
                  <a:extLst>
                    <a:ext uri="{9D8B030D-6E8A-4147-A177-3AD203B41FA5}">
                      <a16:colId xmlns:a16="http://schemas.microsoft.com/office/drawing/2014/main" val="20000"/>
                    </a:ext>
                  </a:extLst>
                </a:gridCol>
                <a:gridCol w="2149434">
                  <a:extLst>
                    <a:ext uri="{9D8B030D-6E8A-4147-A177-3AD203B41FA5}">
                      <a16:colId xmlns:a16="http://schemas.microsoft.com/office/drawing/2014/main" val="20001"/>
                    </a:ext>
                  </a:extLst>
                </a:gridCol>
                <a:gridCol w="1854795">
                  <a:extLst>
                    <a:ext uri="{9D8B030D-6E8A-4147-A177-3AD203B41FA5}">
                      <a16:colId xmlns:a16="http://schemas.microsoft.com/office/drawing/2014/main" val="20002"/>
                    </a:ext>
                  </a:extLst>
                </a:gridCol>
                <a:gridCol w="2527199">
                  <a:extLst>
                    <a:ext uri="{9D8B030D-6E8A-4147-A177-3AD203B41FA5}">
                      <a16:colId xmlns:a16="http://schemas.microsoft.com/office/drawing/2014/main" val="20003"/>
                    </a:ext>
                  </a:extLst>
                </a:gridCol>
              </a:tblGrid>
              <a:tr h="736415">
                <a:tc>
                  <a:txBody>
                    <a:bodyPr/>
                    <a:lstStyle/>
                    <a:p>
                      <a:r>
                        <a:rPr lang="en-US" sz="2000" b="1" dirty="0">
                          <a:solidFill>
                            <a:schemeClr val="bg1"/>
                          </a:solidFill>
                          <a:latin typeface="Times New Roman" panose="02020603050405020304" pitchFamily="18" charset="0"/>
                          <a:cs typeface="Times New Roman" panose="02020603050405020304" pitchFamily="18" charset="0"/>
                        </a:rPr>
                        <a:t>TEST</a:t>
                      </a:r>
                      <a:r>
                        <a:rPr lang="en-US" sz="2000" b="1" baseline="0" dirty="0">
                          <a:solidFill>
                            <a:schemeClr val="bg1"/>
                          </a:solidFill>
                          <a:latin typeface="Times New Roman" panose="02020603050405020304" pitchFamily="18" charset="0"/>
                          <a:cs typeface="Times New Roman" panose="02020603050405020304" pitchFamily="18" charset="0"/>
                        </a:rPr>
                        <a:t>CASES</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INPUT</a:t>
                      </a:r>
                    </a:p>
                  </a:txBody>
                  <a:tcPr/>
                </a:tc>
                <a:tc>
                  <a:txBody>
                    <a:bodyPr/>
                    <a:lstStyle/>
                    <a:p>
                      <a:r>
                        <a:rPr lang="en-US" sz="2000" dirty="0">
                          <a:latin typeface="Times New Roman" panose="02020603050405020304" pitchFamily="18" charset="0"/>
                          <a:cs typeface="Times New Roman" panose="02020603050405020304" pitchFamily="18" charset="0"/>
                        </a:rPr>
                        <a:t>RESULT</a:t>
                      </a:r>
                    </a:p>
                  </a:txBody>
                  <a:tcPr/>
                </a:tc>
                <a:tc>
                  <a:txBody>
                    <a:bodyPr/>
                    <a:lstStyle/>
                    <a:p>
                      <a:r>
                        <a:rPr lang="en-US" sz="2000" dirty="0">
                          <a:latin typeface="Times New Roman" panose="02020603050405020304" pitchFamily="18" charset="0"/>
                          <a:cs typeface="Times New Roman" panose="02020603050405020304" pitchFamily="18" charset="0"/>
                        </a:rPr>
                        <a:t>REASON</a:t>
                      </a:r>
                    </a:p>
                  </a:txBody>
                  <a:tcPr/>
                </a:tc>
                <a:extLst>
                  <a:ext uri="{0D108BD9-81ED-4DB2-BD59-A6C34878D82A}">
                    <a16:rowId xmlns:a16="http://schemas.microsoft.com/office/drawing/2014/main" val="10000"/>
                  </a:ext>
                </a:extLst>
              </a:tr>
              <a:tr h="903571">
                <a:tc>
                  <a:txBody>
                    <a:bodyPr/>
                    <a:lstStyle/>
                    <a:p>
                      <a:r>
                        <a:rPr lang="en-US" sz="1800" dirty="0">
                          <a:latin typeface="Times New Roman" panose="02020603050405020304" pitchFamily="18" charset="0"/>
                          <a:cs typeface="Times New Roman" panose="02020603050405020304" pitchFamily="18" charset="0"/>
                        </a:rPr>
                        <a:t>Case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a:t>
                      </a:r>
                    </a:p>
                  </a:txBody>
                  <a:tcPr/>
                </a:tc>
                <a:tc>
                  <a:txBody>
                    <a:bodyPr/>
                    <a:lstStyle/>
                    <a:p>
                      <a:r>
                        <a:rPr lang="en-US" sz="1800" dirty="0">
                          <a:latin typeface="Times New Roman" panose="02020603050405020304" pitchFamily="18" charset="0"/>
                          <a:cs typeface="Times New Roman" panose="02020603050405020304" pitchFamily="18" charset="0"/>
                        </a:rPr>
                        <a:t>ANIMAL</a:t>
                      </a:r>
                      <a:r>
                        <a:rPr lang="en-US" sz="1800" baseline="0" dirty="0">
                          <a:latin typeface="Times New Roman" panose="02020603050405020304" pitchFamily="18" charset="0"/>
                          <a:cs typeface="Times New Roman" panose="02020603050405020304" pitchFamily="18" charset="0"/>
                        </a:rPr>
                        <a:t> INTRUSION</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SUCCESS</a:t>
                      </a:r>
                    </a:p>
                  </a:txBody>
                  <a:tcPr/>
                </a:tc>
                <a:tc>
                  <a:txBody>
                    <a:bodyPr/>
                    <a:lstStyle/>
                    <a:p>
                      <a:r>
                        <a:rPr lang="en-US" sz="1800" dirty="0">
                          <a:latin typeface="Times New Roman" panose="02020603050405020304" pitchFamily="18" charset="0"/>
                          <a:cs typeface="Times New Roman" panose="02020603050405020304" pitchFamily="18" charset="0"/>
                        </a:rPr>
                        <a:t>SATISFIED</a:t>
                      </a:r>
                    </a:p>
                  </a:txBody>
                  <a:tcPr/>
                </a:tc>
                <a:extLst>
                  <a:ext uri="{0D108BD9-81ED-4DB2-BD59-A6C34878D82A}">
                    <a16:rowId xmlns:a16="http://schemas.microsoft.com/office/drawing/2014/main" val="10001"/>
                  </a:ext>
                </a:extLst>
              </a:tr>
              <a:tr h="773702">
                <a:tc>
                  <a:txBody>
                    <a:bodyPr/>
                    <a:lstStyle/>
                    <a:p>
                      <a:r>
                        <a:rPr lang="en-US" sz="1800" dirty="0">
                          <a:latin typeface="Times New Roman" panose="02020603050405020304" pitchFamily="18" charset="0"/>
                          <a:cs typeface="Times New Roman" panose="02020603050405020304" pitchFamily="18" charset="0"/>
                        </a:rPr>
                        <a:t>Case</a:t>
                      </a:r>
                      <a:r>
                        <a:rPr lang="en-US" sz="1800" baseline="0" dirty="0">
                          <a:latin typeface="Times New Roman" panose="02020603050405020304" pitchFamily="18" charset="0"/>
                          <a:cs typeface="Times New Roman" panose="02020603050405020304" pitchFamily="18" charset="0"/>
                        </a:rPr>
                        <a:t> (ii)</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HUMAN</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INTRUSION</a:t>
                      </a:r>
                    </a:p>
                  </a:txBody>
                  <a:tcPr/>
                </a:tc>
                <a:tc>
                  <a:txBody>
                    <a:bodyPr/>
                    <a:lstStyle/>
                    <a:p>
                      <a:r>
                        <a:rPr lang="en-US" sz="1800" dirty="0">
                          <a:latin typeface="Times New Roman" panose="02020603050405020304" pitchFamily="18" charset="0"/>
                          <a:cs typeface="Times New Roman" panose="02020603050405020304" pitchFamily="18" charset="0"/>
                        </a:rPr>
                        <a:t>FAILURE</a:t>
                      </a:r>
                    </a:p>
                  </a:txBody>
                  <a:tcPr/>
                </a:tc>
                <a:tc>
                  <a:txBody>
                    <a:bodyPr/>
                    <a:lstStyle/>
                    <a:p>
                      <a:r>
                        <a:rPr lang="en-US" sz="1800" dirty="0">
                          <a:latin typeface="Times New Roman" panose="02020603050405020304" pitchFamily="18" charset="0"/>
                          <a:cs typeface="Times New Roman" panose="02020603050405020304" pitchFamily="18" charset="0"/>
                        </a:rPr>
                        <a:t>UNSATISFIED</a:t>
                      </a:r>
                    </a:p>
                  </a:txBody>
                  <a:tcPr/>
                </a:tc>
                <a:extLst>
                  <a:ext uri="{0D108BD9-81ED-4DB2-BD59-A6C34878D82A}">
                    <a16:rowId xmlns:a16="http://schemas.microsoft.com/office/drawing/2014/main" val="10002"/>
                  </a:ext>
                </a:extLst>
              </a:tr>
              <a:tr h="773702">
                <a:tc>
                  <a:txBody>
                    <a:bodyPr/>
                    <a:lstStyle/>
                    <a:p>
                      <a:r>
                        <a:rPr lang="en-US" sz="1800" dirty="0">
                          <a:latin typeface="Times New Roman" panose="02020603050405020304" pitchFamily="18" charset="0"/>
                          <a:cs typeface="Times New Roman" panose="02020603050405020304" pitchFamily="18" charset="0"/>
                        </a:rPr>
                        <a:t>Case</a:t>
                      </a:r>
                      <a:r>
                        <a:rPr lang="en-US" sz="1800" baseline="0" dirty="0">
                          <a:latin typeface="Times New Roman" panose="02020603050405020304" pitchFamily="18" charset="0"/>
                          <a:cs typeface="Times New Roman" panose="02020603050405020304" pitchFamily="18" charset="0"/>
                        </a:rPr>
                        <a:t> (iii)</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baseline="0" dirty="0">
                          <a:latin typeface="Times New Roman" panose="02020603050405020304" pitchFamily="18" charset="0"/>
                          <a:cs typeface="Times New Roman" panose="02020603050405020304" pitchFamily="18" charset="0"/>
                        </a:rPr>
                        <a:t>ANY  OTHER </a:t>
                      </a:r>
                      <a:r>
                        <a:rPr lang="en-US" sz="1800" dirty="0">
                          <a:latin typeface="Times New Roman" panose="02020603050405020304" pitchFamily="18" charset="0"/>
                          <a:cs typeface="Times New Roman" panose="02020603050405020304" pitchFamily="18" charset="0"/>
                        </a:rPr>
                        <a:t>INTRUSION</a:t>
                      </a:r>
                    </a:p>
                  </a:txBody>
                  <a:tcPr/>
                </a:tc>
                <a:tc>
                  <a:txBody>
                    <a:bodyPr/>
                    <a:lstStyle/>
                    <a:p>
                      <a:r>
                        <a:rPr lang="en-US" sz="1800" dirty="0">
                          <a:latin typeface="Times New Roman" panose="02020603050405020304" pitchFamily="18" charset="0"/>
                          <a:cs typeface="Times New Roman" panose="02020603050405020304" pitchFamily="18" charset="0"/>
                        </a:rPr>
                        <a:t>FAILURE</a:t>
                      </a:r>
                    </a:p>
                  </a:txBody>
                  <a:tcPr/>
                </a:tc>
                <a:tc>
                  <a:txBody>
                    <a:bodyPr/>
                    <a:lstStyle/>
                    <a:p>
                      <a:r>
                        <a:rPr lang="en-US" sz="1800" dirty="0">
                          <a:latin typeface="Times New Roman" panose="02020603050405020304" pitchFamily="18" charset="0"/>
                          <a:cs typeface="Times New Roman" panose="02020603050405020304" pitchFamily="18" charset="0"/>
                        </a:rPr>
                        <a:t>UNSATISFIED</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4977830" y="924207"/>
            <a:ext cx="277882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TESTCASES</a:t>
            </a:r>
          </a:p>
        </p:txBody>
      </p:sp>
    </p:spTree>
    <p:extLst>
      <p:ext uri="{BB962C8B-B14F-4D97-AF65-F5344CB8AC3E}">
        <p14:creationId xmlns:p14="http://schemas.microsoft.com/office/powerpoint/2010/main" val="1372316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3041073" y="1384535"/>
            <a:ext cx="6109854" cy="4824799"/>
          </a:xfrm>
          <a:prstGeom prst="rect">
            <a:avLst/>
          </a:prstGeom>
          <a:noFill/>
          <a:ln w="9525">
            <a:noFill/>
            <a:miter lim="800000"/>
            <a:headEnd/>
            <a:tailEnd/>
          </a:ln>
          <a:effectLst/>
        </p:spPr>
      </p:pic>
      <p:sp>
        <p:nvSpPr>
          <p:cNvPr id="5" name="TextBox 4"/>
          <p:cNvSpPr txBox="1"/>
          <p:nvPr/>
        </p:nvSpPr>
        <p:spPr>
          <a:xfrm>
            <a:off x="3740728" y="421575"/>
            <a:ext cx="607422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TESTING THE TESTCASES</a:t>
            </a:r>
          </a:p>
        </p:txBody>
      </p:sp>
      <p:sp>
        <p:nvSpPr>
          <p:cNvPr id="2" name="TextBox 1"/>
          <p:cNvSpPr txBox="1"/>
          <p:nvPr/>
        </p:nvSpPr>
        <p:spPr>
          <a:xfrm>
            <a:off x="938152" y="1061370"/>
            <a:ext cx="124690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Case (</a:t>
            </a:r>
            <a:r>
              <a:rPr lang="en-US" b="1" dirty="0" err="1">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Input:</a:t>
            </a:r>
          </a:p>
        </p:txBody>
      </p:sp>
      <p:sp>
        <p:nvSpPr>
          <p:cNvPr id="4" name="TextBox 3"/>
          <p:cNvSpPr txBox="1"/>
          <p:nvPr/>
        </p:nvSpPr>
        <p:spPr>
          <a:xfrm>
            <a:off x="4887685" y="6251759"/>
            <a:ext cx="4263242" cy="369332"/>
          </a:xfrm>
          <a:prstGeom prst="rect">
            <a:avLst/>
          </a:prstGeom>
          <a:noFill/>
        </p:spPr>
        <p:txBody>
          <a:bodyPr wrap="square" rtlCol="0">
            <a:spAutoFit/>
          </a:bodyPr>
          <a:lstStyle/>
          <a:p>
            <a:r>
              <a:rPr lang="en-US" dirty="0"/>
              <a:t>	Animal Intrusion</a:t>
            </a:r>
          </a:p>
        </p:txBody>
      </p:sp>
    </p:spTree>
    <p:extLst>
      <p:ext uri="{BB962C8B-B14F-4D97-AF65-F5344CB8AC3E}">
        <p14:creationId xmlns:p14="http://schemas.microsoft.com/office/powerpoint/2010/main" val="1081527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728" y="421575"/>
            <a:ext cx="607422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TESTING THE TESTCASES</a:t>
            </a:r>
          </a:p>
        </p:txBody>
      </p:sp>
      <p:sp>
        <p:nvSpPr>
          <p:cNvPr id="2" name="TextBox 1"/>
          <p:cNvSpPr txBox="1"/>
          <p:nvPr/>
        </p:nvSpPr>
        <p:spPr>
          <a:xfrm>
            <a:off x="938152" y="1061370"/>
            <a:ext cx="124690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Case (</a:t>
            </a:r>
            <a:r>
              <a:rPr lang="en-US" b="1" dirty="0" err="1">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Input:</a:t>
            </a:r>
          </a:p>
        </p:txBody>
      </p:sp>
      <p:sp>
        <p:nvSpPr>
          <p:cNvPr id="4" name="TextBox 3"/>
          <p:cNvSpPr txBox="1"/>
          <p:nvPr/>
        </p:nvSpPr>
        <p:spPr>
          <a:xfrm>
            <a:off x="4887685" y="6251759"/>
            <a:ext cx="4263242" cy="369332"/>
          </a:xfrm>
          <a:prstGeom prst="rect">
            <a:avLst/>
          </a:prstGeom>
          <a:noFill/>
        </p:spPr>
        <p:txBody>
          <a:bodyPr wrap="square" rtlCol="0">
            <a:spAutoFit/>
          </a:bodyPr>
          <a:lstStyle/>
          <a:p>
            <a:r>
              <a:rPr lang="en-US" dirty="0"/>
              <a:t>	Animal Intrusion</a:t>
            </a:r>
          </a:p>
        </p:txBody>
      </p:sp>
      <p:pic>
        <p:nvPicPr>
          <p:cNvPr id="13" name="Picture 12" descr="A group of sheep in a field&#10;&#10;Description automatically generated">
            <a:extLst>
              <a:ext uri="{FF2B5EF4-FFF2-40B4-BE49-F238E27FC236}">
                <a16:creationId xmlns:a16="http://schemas.microsoft.com/office/drawing/2014/main" id="{FA20F2E7-041D-35FC-7D84-39C9064CD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633" y="1319841"/>
            <a:ext cx="6541698" cy="4666891"/>
          </a:xfrm>
          <a:prstGeom prst="rect">
            <a:avLst/>
          </a:prstGeom>
        </p:spPr>
      </p:pic>
    </p:spTree>
    <p:extLst>
      <p:ext uri="{BB962C8B-B14F-4D97-AF65-F5344CB8AC3E}">
        <p14:creationId xmlns:p14="http://schemas.microsoft.com/office/powerpoint/2010/main" val="232011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8950" y="431321"/>
            <a:ext cx="2087050" cy="972769"/>
          </a:xfrm>
        </p:spPr>
        <p:txBody>
          <a:bodyPr>
            <a:normAutofit/>
          </a:bodyPr>
          <a:lstStyle/>
          <a:p>
            <a:r>
              <a:rPr lang="en-US" sz="2400" b="1" dirty="0">
                <a:latin typeface="Times New Roman" panose="02020603050405020304" pitchFamily="18" charset="0"/>
                <a:cs typeface="Times New Roman" panose="02020603050405020304" pitchFamily="18" charset="0"/>
              </a:rPr>
              <a:t>INDEX</a:t>
            </a:r>
          </a:p>
        </p:txBody>
      </p:sp>
      <p:sp>
        <p:nvSpPr>
          <p:cNvPr id="3" name="Content Placeholder 2"/>
          <p:cNvSpPr>
            <a:spLocks noGrp="1"/>
          </p:cNvSpPr>
          <p:nvPr>
            <p:ph sz="half" idx="1"/>
          </p:nvPr>
        </p:nvSpPr>
        <p:spPr>
          <a:xfrm>
            <a:off x="535380" y="1477806"/>
            <a:ext cx="6055426" cy="4621295"/>
          </a:xfrm>
        </p:spPr>
        <p:txBody>
          <a:bodyPr>
            <a:normAutofit lnSpcReduction="10000"/>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ABSTRACT</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INTRODUCTION </a:t>
            </a:r>
          </a:p>
          <a:p>
            <a:pPr>
              <a:buFont typeface="Wingdings" panose="05000000000000000000" pitchFamily="2" charset="2"/>
              <a:buChar char="Ø"/>
            </a:pPr>
            <a:r>
              <a:rPr lang="en-US" sz="2000" kern="100" dirty="0">
                <a:solidFill>
                  <a:srgbClr val="000000"/>
                </a:solidFill>
                <a:effectLst/>
                <a:latin typeface="Times New Roman" panose="02020603050405020304" pitchFamily="18" charset="0"/>
                <a:ea typeface="Times New Roman" panose="02020603050405020304" pitchFamily="18" charset="0"/>
              </a:rPr>
              <a:t>PROBLEM STATEMENT / MOTIVATION</a:t>
            </a:r>
          </a:p>
          <a:p>
            <a:pPr>
              <a:buFont typeface="Wingdings" panose="05000000000000000000" pitchFamily="2" charset="2"/>
              <a:buChar char="Ø"/>
            </a:pPr>
            <a:r>
              <a:rPr lang="en-US" sz="2000" kern="100" dirty="0">
                <a:solidFill>
                  <a:srgbClr val="000000"/>
                </a:solidFill>
                <a:effectLst/>
                <a:latin typeface="Times New Roman" panose="02020603050405020304" pitchFamily="18" charset="0"/>
                <a:ea typeface="Times New Roman" panose="02020603050405020304" pitchFamily="18" charset="0"/>
              </a:rPr>
              <a:t>AIM &amp; OBJECTIVE</a:t>
            </a:r>
          </a:p>
          <a:p>
            <a:pPr>
              <a:buFont typeface="Wingdings" panose="05000000000000000000" pitchFamily="2" charset="2"/>
              <a:buChar char="Ø"/>
            </a:pPr>
            <a:r>
              <a:rPr lang="en-US" sz="2000" kern="100" dirty="0">
                <a:solidFill>
                  <a:srgbClr val="000000"/>
                </a:solidFill>
                <a:effectLst/>
                <a:latin typeface="Times New Roman" panose="02020603050405020304" pitchFamily="18" charset="0"/>
                <a:ea typeface="Times New Roman" panose="02020603050405020304" pitchFamily="18" charset="0"/>
              </a:rPr>
              <a:t>SCOPE</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LITERATURE REVIEW</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EXISTING SYSTEM</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PROPOSED METHOD</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SOFTWARE &amp; HARDWARWE REQUIREMENTS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ARCHITECTURE</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MODULES</a:t>
            </a:r>
            <a:endParaRPr lang="en-US"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UML DIAGRAMS</a:t>
            </a:r>
          </a:p>
          <a:p>
            <a:pPr>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590806" y="1477806"/>
            <a:ext cx="5181600" cy="4351338"/>
          </a:xfrm>
        </p:spPr>
        <p:txBody>
          <a:bodyPr>
            <a:normAutofit lnSpcReduction="10000"/>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TESTING</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TESTCASES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TESTING THE TESTCASES</a:t>
            </a:r>
          </a:p>
          <a:p>
            <a:pPr>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EXISTING METHOD PICTURES</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RESULTS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CONCLUSION</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FUTURE ENHANCEMENTS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LEARNING OUTCOMES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REFERENCES</a:t>
            </a:r>
          </a:p>
          <a:p>
            <a:pPr marL="0" indent="0">
              <a:buNone/>
            </a:pPr>
            <a:endParaRPr lang="en-US" sz="2000" dirty="0"/>
          </a:p>
        </p:txBody>
      </p:sp>
    </p:spTree>
    <p:extLst>
      <p:ext uri="{BB962C8B-B14F-4D97-AF65-F5344CB8AC3E}">
        <p14:creationId xmlns:p14="http://schemas.microsoft.com/office/powerpoint/2010/main" val="2684523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728" y="421575"/>
            <a:ext cx="607422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TESTING THE TESTCASES</a:t>
            </a:r>
          </a:p>
        </p:txBody>
      </p:sp>
      <p:sp>
        <p:nvSpPr>
          <p:cNvPr id="2" name="TextBox 1"/>
          <p:cNvSpPr txBox="1"/>
          <p:nvPr/>
        </p:nvSpPr>
        <p:spPr>
          <a:xfrm>
            <a:off x="938152" y="1061370"/>
            <a:ext cx="124690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Case (</a:t>
            </a:r>
            <a:r>
              <a:rPr lang="en-US" b="1" dirty="0" err="1">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Input:</a:t>
            </a:r>
          </a:p>
        </p:txBody>
      </p:sp>
      <p:sp>
        <p:nvSpPr>
          <p:cNvPr id="4" name="TextBox 3"/>
          <p:cNvSpPr txBox="1"/>
          <p:nvPr/>
        </p:nvSpPr>
        <p:spPr>
          <a:xfrm>
            <a:off x="4887685" y="6251759"/>
            <a:ext cx="4263242" cy="369332"/>
          </a:xfrm>
          <a:prstGeom prst="rect">
            <a:avLst/>
          </a:prstGeom>
          <a:noFill/>
        </p:spPr>
        <p:txBody>
          <a:bodyPr wrap="square" rtlCol="0">
            <a:spAutoFit/>
          </a:bodyPr>
          <a:lstStyle/>
          <a:p>
            <a:r>
              <a:rPr lang="en-US" dirty="0"/>
              <a:t>	Animal Intrusion</a:t>
            </a:r>
          </a:p>
        </p:txBody>
      </p:sp>
      <p:pic>
        <p:nvPicPr>
          <p:cNvPr id="7" name="Picture 6" descr="A group of zebras in a field&#10;&#10;Description automatically generated">
            <a:extLst>
              <a:ext uri="{FF2B5EF4-FFF2-40B4-BE49-F238E27FC236}">
                <a16:creationId xmlns:a16="http://schemas.microsoft.com/office/drawing/2014/main" id="{C995EB7F-9239-76D5-BA73-0EBBBF920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147" y="974941"/>
            <a:ext cx="7349706" cy="5123562"/>
          </a:xfrm>
          <a:prstGeom prst="rect">
            <a:avLst/>
          </a:prstGeom>
        </p:spPr>
      </p:pic>
    </p:spTree>
    <p:extLst>
      <p:ext uri="{BB962C8B-B14F-4D97-AF65-F5344CB8AC3E}">
        <p14:creationId xmlns:p14="http://schemas.microsoft.com/office/powerpoint/2010/main" val="3582012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0728" y="421575"/>
            <a:ext cx="607422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TESTING THE TESTCASES</a:t>
            </a:r>
          </a:p>
        </p:txBody>
      </p:sp>
      <p:sp>
        <p:nvSpPr>
          <p:cNvPr id="2" name="TextBox 1"/>
          <p:cNvSpPr txBox="1"/>
          <p:nvPr/>
        </p:nvSpPr>
        <p:spPr>
          <a:xfrm>
            <a:off x="938152" y="1061370"/>
            <a:ext cx="124690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Case (</a:t>
            </a:r>
            <a:r>
              <a:rPr lang="en-US" b="1" dirty="0" err="1">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Input:</a:t>
            </a:r>
          </a:p>
        </p:txBody>
      </p:sp>
      <p:sp>
        <p:nvSpPr>
          <p:cNvPr id="4" name="TextBox 3"/>
          <p:cNvSpPr txBox="1"/>
          <p:nvPr/>
        </p:nvSpPr>
        <p:spPr>
          <a:xfrm>
            <a:off x="4887685" y="6251759"/>
            <a:ext cx="4263242" cy="369332"/>
          </a:xfrm>
          <a:prstGeom prst="rect">
            <a:avLst/>
          </a:prstGeom>
          <a:noFill/>
        </p:spPr>
        <p:txBody>
          <a:bodyPr wrap="square" rtlCol="0">
            <a:spAutoFit/>
          </a:bodyPr>
          <a:lstStyle/>
          <a:p>
            <a:r>
              <a:rPr lang="en-US" dirty="0"/>
              <a:t>	Animal Intrusion</a:t>
            </a:r>
          </a:p>
        </p:txBody>
      </p:sp>
      <p:pic>
        <p:nvPicPr>
          <p:cNvPr id="7" name="Picture 6" descr="A collage of different animals&#10;&#10;Description automatically generated">
            <a:extLst>
              <a:ext uri="{FF2B5EF4-FFF2-40B4-BE49-F238E27FC236}">
                <a16:creationId xmlns:a16="http://schemas.microsoft.com/office/drawing/2014/main" id="{0AA0B333-CB57-DC94-4C4D-3D8614205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79" y="1529148"/>
            <a:ext cx="7440373" cy="4366467"/>
          </a:xfrm>
          <a:prstGeom prst="rect">
            <a:avLst/>
          </a:prstGeom>
        </p:spPr>
      </p:pic>
    </p:spTree>
    <p:extLst>
      <p:ext uri="{BB962C8B-B14F-4D97-AF65-F5344CB8AC3E}">
        <p14:creationId xmlns:p14="http://schemas.microsoft.com/office/powerpoint/2010/main" val="3447266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329" y="490486"/>
            <a:ext cx="7105679" cy="4224548"/>
          </a:xfrm>
          <a:prstGeom prst="rect">
            <a:avLst/>
          </a:prstGeom>
        </p:spPr>
      </p:pic>
      <p:sp>
        <p:nvSpPr>
          <p:cNvPr id="3" name="TextBox 2"/>
          <p:cNvSpPr txBox="1"/>
          <p:nvPr/>
        </p:nvSpPr>
        <p:spPr>
          <a:xfrm>
            <a:off x="886415" y="301797"/>
            <a:ext cx="1436914" cy="46166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Output</a:t>
            </a:r>
            <a:r>
              <a:rPr lang="en-US" sz="2400" b="1" dirty="0">
                <a:latin typeface="Times New Roman" panose="02020603050405020304" pitchFamily="18" charset="0"/>
                <a:cs typeface="Times New Roman" panose="02020603050405020304" pitchFamily="18" charset="0"/>
              </a:rPr>
              <a:t>:</a:t>
            </a:r>
          </a:p>
        </p:txBody>
      </p:sp>
      <p:sp>
        <p:nvSpPr>
          <p:cNvPr id="4" name="Rectangle 3"/>
          <p:cNvSpPr/>
          <p:nvPr/>
        </p:nvSpPr>
        <p:spPr>
          <a:xfrm>
            <a:off x="1282533" y="5084366"/>
            <a:ext cx="10301845" cy="878895"/>
          </a:xfrm>
          <a:prstGeom prst="rect">
            <a:avLst/>
          </a:prstGeom>
        </p:spPr>
        <p:txBody>
          <a:bodyPr wrap="square">
            <a:spAutoFit/>
          </a:bodyPr>
          <a:lstStyle/>
          <a:p>
            <a:pPr algn="just">
              <a:lnSpc>
                <a:spcPct val="150000"/>
              </a:lnSpc>
            </a:pPr>
            <a:r>
              <a:rPr lang="en-US" dirty="0">
                <a:latin typeface="Times New Roman" panose="02020603050405020304" pitchFamily="18" charset="0"/>
                <a:ea typeface="Calibri" panose="020F0502020204030204" pitchFamily="34" charset="0"/>
                <a:cs typeface="Times New Roman" panose="02020603050405020304" pitchFamily="18" charset="0"/>
              </a:rPr>
              <a:t>Here, a siren is played in the farm as Animal Intrusion taken place. To distract the Animals before they start the damage. And also an alert will  be generated to the Farmer that “</a:t>
            </a:r>
            <a:r>
              <a:rPr lang="en-US" i="1" dirty="0">
                <a:latin typeface="Times New Roman" panose="02020603050405020304" pitchFamily="18" charset="0"/>
                <a:ea typeface="Calibri" panose="020F0502020204030204" pitchFamily="34" charset="0"/>
                <a:cs typeface="Times New Roman" panose="02020603050405020304" pitchFamily="18" charset="0"/>
              </a:rPr>
              <a:t>Animal Intrusion</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3574472" y="4715034"/>
            <a:ext cx="5717968" cy="369332"/>
          </a:xfrm>
          <a:prstGeom prst="rect">
            <a:avLst/>
          </a:prstGeom>
          <a:noFill/>
        </p:spPr>
        <p:txBody>
          <a:bodyPr wrap="square" rtlCol="0">
            <a:spAutoFit/>
          </a:bodyPr>
          <a:lstStyle/>
          <a:p>
            <a:r>
              <a:rPr lang="en-US" dirty="0"/>
              <a:t>	Window of Animal Intrusion</a:t>
            </a:r>
          </a:p>
        </p:txBody>
      </p:sp>
      <p:pic>
        <p:nvPicPr>
          <p:cNvPr id="6" name="Sire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73372" y="3524036"/>
            <a:ext cx="581398" cy="581398"/>
          </a:xfrm>
          <a:prstGeom prst="rect">
            <a:avLst/>
          </a:prstGeom>
        </p:spPr>
      </p:pic>
    </p:spTree>
    <p:extLst>
      <p:ext uri="{BB962C8B-B14F-4D97-AF65-F5344CB8AC3E}">
        <p14:creationId xmlns:p14="http://schemas.microsoft.com/office/powerpoint/2010/main" val="124383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edestrian Detection OpenCV - PyImageSearch"/>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661838" y="607376"/>
            <a:ext cx="6305070" cy="42954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4306" y="284210"/>
            <a:ext cx="1460666"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Case (ii)</a:t>
            </a:r>
          </a:p>
          <a:p>
            <a:r>
              <a:rPr lang="en-US" b="1" dirty="0">
                <a:latin typeface="Times New Roman" panose="02020603050405020304" pitchFamily="18" charset="0"/>
                <a:cs typeface="Times New Roman" panose="02020603050405020304" pitchFamily="18" charset="0"/>
              </a:rPr>
              <a:t>Input:</a:t>
            </a:r>
          </a:p>
        </p:txBody>
      </p:sp>
      <p:sp>
        <p:nvSpPr>
          <p:cNvPr id="4" name="Rectangle 3"/>
          <p:cNvSpPr/>
          <p:nvPr/>
        </p:nvSpPr>
        <p:spPr>
          <a:xfrm>
            <a:off x="1394839" y="5016433"/>
            <a:ext cx="10122491" cy="873572"/>
          </a:xfrm>
          <a:prstGeom prst="rect">
            <a:avLst/>
          </a:prstGeom>
        </p:spPr>
        <p:txBody>
          <a:bodyPr wrap="square">
            <a:spAutoFit/>
          </a:bodyPr>
          <a:lstStyle/>
          <a:p>
            <a:pPr algn="just">
              <a:lnSpc>
                <a:spcPct val="150000"/>
              </a:lnSpc>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Output: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Live Stream continues as no animal intrusion taken place. The process continues until animal is detected.</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3744530" y="4902814"/>
            <a:ext cx="5023263" cy="369332"/>
          </a:xfrm>
          <a:prstGeom prst="rect">
            <a:avLst/>
          </a:prstGeom>
          <a:noFill/>
        </p:spPr>
        <p:txBody>
          <a:bodyPr wrap="square" rtlCol="0">
            <a:spAutoFit/>
          </a:bodyPr>
          <a:lstStyle/>
          <a:p>
            <a:r>
              <a:rPr lang="en-US" dirty="0"/>
              <a:t>	       Human Intrusion</a:t>
            </a:r>
          </a:p>
        </p:txBody>
      </p:sp>
    </p:spTree>
    <p:extLst>
      <p:ext uri="{BB962C8B-B14F-4D97-AF65-F5344CB8AC3E}">
        <p14:creationId xmlns:p14="http://schemas.microsoft.com/office/powerpoint/2010/main" val="1898850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4306" y="284210"/>
            <a:ext cx="1460666"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Case (ii)</a:t>
            </a:r>
          </a:p>
          <a:p>
            <a:r>
              <a:rPr lang="en-US" b="1" dirty="0">
                <a:latin typeface="Times New Roman" panose="02020603050405020304" pitchFamily="18" charset="0"/>
                <a:cs typeface="Times New Roman" panose="02020603050405020304" pitchFamily="18" charset="0"/>
              </a:rPr>
              <a:t>Input:</a:t>
            </a:r>
          </a:p>
        </p:txBody>
      </p:sp>
      <p:sp>
        <p:nvSpPr>
          <p:cNvPr id="4" name="Rectangle 3"/>
          <p:cNvSpPr/>
          <p:nvPr/>
        </p:nvSpPr>
        <p:spPr>
          <a:xfrm>
            <a:off x="1394839" y="5016433"/>
            <a:ext cx="10122491" cy="873572"/>
          </a:xfrm>
          <a:prstGeom prst="rect">
            <a:avLst/>
          </a:prstGeom>
        </p:spPr>
        <p:txBody>
          <a:bodyPr wrap="square">
            <a:spAutoFit/>
          </a:bodyPr>
          <a:lstStyle/>
          <a:p>
            <a:pPr algn="just">
              <a:lnSpc>
                <a:spcPct val="150000"/>
              </a:lnSpc>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Output: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Live Stream continues as no animal intrusion taken place. The process continues until animal is detected.</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3744530" y="4902814"/>
            <a:ext cx="5023263" cy="369332"/>
          </a:xfrm>
          <a:prstGeom prst="rect">
            <a:avLst/>
          </a:prstGeom>
          <a:noFill/>
        </p:spPr>
        <p:txBody>
          <a:bodyPr wrap="square" rtlCol="0">
            <a:spAutoFit/>
          </a:bodyPr>
          <a:lstStyle/>
          <a:p>
            <a:r>
              <a:rPr lang="en-US" dirty="0"/>
              <a:t>	       Human Intrusion</a:t>
            </a:r>
          </a:p>
        </p:txBody>
      </p:sp>
      <p:pic>
        <p:nvPicPr>
          <p:cNvPr id="6" name="Picture 5" descr="A group of people crossing a street&#10;&#10;Description automatically generated">
            <a:extLst>
              <a:ext uri="{FF2B5EF4-FFF2-40B4-BE49-F238E27FC236}">
                <a16:creationId xmlns:a16="http://schemas.microsoft.com/office/drawing/2014/main" id="{E12190CD-3901-62B3-1036-0F61E3C93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850" y="819508"/>
            <a:ext cx="5952226" cy="4083305"/>
          </a:xfrm>
          <a:prstGeom prst="rect">
            <a:avLst/>
          </a:prstGeom>
        </p:spPr>
      </p:pic>
    </p:spTree>
    <p:extLst>
      <p:ext uri="{BB962C8B-B14F-4D97-AF65-F5344CB8AC3E}">
        <p14:creationId xmlns:p14="http://schemas.microsoft.com/office/powerpoint/2010/main" val="496479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16875" y="516575"/>
            <a:ext cx="1683821"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Case (iii)</a:t>
            </a:r>
          </a:p>
          <a:p>
            <a:r>
              <a:rPr lang="en-US" b="1" dirty="0">
                <a:latin typeface="Times New Roman" panose="02020603050405020304" pitchFamily="18" charset="0"/>
                <a:cs typeface="Times New Roman" panose="02020603050405020304" pitchFamily="18" charset="0"/>
              </a:rPr>
              <a:t>Input:</a:t>
            </a:r>
          </a:p>
        </p:txBody>
      </p:sp>
      <p:sp>
        <p:nvSpPr>
          <p:cNvPr id="4" name="Rectangle 3"/>
          <p:cNvSpPr/>
          <p:nvPr/>
        </p:nvSpPr>
        <p:spPr>
          <a:xfrm>
            <a:off x="1225099" y="4955346"/>
            <a:ext cx="10450286" cy="923330"/>
          </a:xfrm>
          <a:prstGeom prst="rect">
            <a:avLst/>
          </a:prstGeom>
        </p:spPr>
        <p:txBody>
          <a:bodyPr wrap="square">
            <a:spAutoFit/>
          </a:bodyPr>
          <a:lstStyle/>
          <a:p>
            <a:pPr algn="just">
              <a:lnSpc>
                <a:spcPct val="150000"/>
              </a:lnSpc>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Output: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Live Stream continues as no animal intrusion taken place. The process continues until animal is detected.</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p:cNvSpPr txBox="1"/>
          <p:nvPr/>
        </p:nvSpPr>
        <p:spPr>
          <a:xfrm>
            <a:off x="4169662" y="4586014"/>
            <a:ext cx="4037610" cy="369332"/>
          </a:xfrm>
          <a:prstGeom prst="rect">
            <a:avLst/>
          </a:prstGeom>
          <a:noFill/>
        </p:spPr>
        <p:txBody>
          <a:bodyPr wrap="square" rtlCol="0">
            <a:spAutoFit/>
          </a:bodyPr>
          <a:lstStyle/>
          <a:p>
            <a:r>
              <a:rPr lang="en-US" dirty="0"/>
              <a:t>	Any Other Intrusion</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18659" y="979324"/>
            <a:ext cx="7354682" cy="3610099"/>
          </a:xfrm>
          <a:prstGeom prst="rect">
            <a:avLst/>
          </a:prstGeom>
        </p:spPr>
      </p:pic>
    </p:spTree>
    <p:extLst>
      <p:ext uri="{BB962C8B-B14F-4D97-AF65-F5344CB8AC3E}">
        <p14:creationId xmlns:p14="http://schemas.microsoft.com/office/powerpoint/2010/main" val="2357842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16875" y="516575"/>
            <a:ext cx="1683821"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Case (iii)</a:t>
            </a:r>
          </a:p>
          <a:p>
            <a:r>
              <a:rPr lang="en-US" b="1" dirty="0">
                <a:latin typeface="Times New Roman" panose="02020603050405020304" pitchFamily="18" charset="0"/>
                <a:cs typeface="Times New Roman" panose="02020603050405020304" pitchFamily="18" charset="0"/>
              </a:rPr>
              <a:t>Input:</a:t>
            </a:r>
          </a:p>
        </p:txBody>
      </p:sp>
      <p:sp>
        <p:nvSpPr>
          <p:cNvPr id="4" name="Rectangle 3"/>
          <p:cNvSpPr/>
          <p:nvPr/>
        </p:nvSpPr>
        <p:spPr>
          <a:xfrm>
            <a:off x="1225099" y="4955346"/>
            <a:ext cx="10450286" cy="923330"/>
          </a:xfrm>
          <a:prstGeom prst="rect">
            <a:avLst/>
          </a:prstGeom>
        </p:spPr>
        <p:txBody>
          <a:bodyPr wrap="square">
            <a:spAutoFit/>
          </a:bodyPr>
          <a:lstStyle/>
          <a:p>
            <a:pPr algn="just">
              <a:lnSpc>
                <a:spcPct val="150000"/>
              </a:lnSpc>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Output: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Live Stream continues as no animal intrusion taken place. The process continues until animal is detected.</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p:cNvSpPr txBox="1"/>
          <p:nvPr/>
        </p:nvSpPr>
        <p:spPr>
          <a:xfrm>
            <a:off x="4169662" y="4586014"/>
            <a:ext cx="4037610" cy="369332"/>
          </a:xfrm>
          <a:prstGeom prst="rect">
            <a:avLst/>
          </a:prstGeom>
          <a:noFill/>
        </p:spPr>
        <p:txBody>
          <a:bodyPr wrap="square" rtlCol="0">
            <a:spAutoFit/>
          </a:bodyPr>
          <a:lstStyle/>
          <a:p>
            <a:r>
              <a:rPr lang="en-US" dirty="0"/>
              <a:t>	Any Other Intrusion</a:t>
            </a:r>
          </a:p>
        </p:txBody>
      </p:sp>
      <p:pic>
        <p:nvPicPr>
          <p:cNvPr id="6" name="Picture 5" descr="A truck driving on a road&#10;&#10;Description automatically generated">
            <a:extLst>
              <a:ext uri="{FF2B5EF4-FFF2-40B4-BE49-F238E27FC236}">
                <a16:creationId xmlns:a16="http://schemas.microsoft.com/office/drawing/2014/main" id="{2BD28139-5F64-DA5F-FED9-6C0990A72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559" y="1118169"/>
            <a:ext cx="5854238" cy="3467845"/>
          </a:xfrm>
          <a:prstGeom prst="rect">
            <a:avLst/>
          </a:prstGeom>
        </p:spPr>
      </p:pic>
    </p:spTree>
    <p:extLst>
      <p:ext uri="{BB962C8B-B14F-4D97-AF65-F5344CB8AC3E}">
        <p14:creationId xmlns:p14="http://schemas.microsoft.com/office/powerpoint/2010/main" val="17381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8F5439-C459-ACC5-4FD8-ECE99843EEB5}"/>
              </a:ext>
            </a:extLst>
          </p:cNvPr>
          <p:cNvSpPr txBox="1"/>
          <p:nvPr/>
        </p:nvSpPr>
        <p:spPr>
          <a:xfrm>
            <a:off x="948905" y="422695"/>
            <a:ext cx="10144664" cy="1901546"/>
          </a:xfrm>
          <a:prstGeom prst="rect">
            <a:avLst/>
          </a:prstGeom>
          <a:noFill/>
        </p:spPr>
        <p:txBody>
          <a:bodyPr wrap="square">
            <a:spAutoFit/>
          </a:bodyPr>
          <a:lstStyle/>
          <a:p>
            <a:pPr marL="8890" marR="201295" indent="-8890" algn="ctr">
              <a:lnSpc>
                <a:spcPct val="110000"/>
              </a:lnSpc>
              <a:spcBef>
                <a:spcPts val="0"/>
              </a:spcBef>
              <a:spcAft>
                <a:spcPts val="600"/>
              </a:spcAft>
            </a:pPr>
            <a:r>
              <a:rPr lang="en-US" sz="1800" b="1" kern="100" dirty="0">
                <a:solidFill>
                  <a:srgbClr val="000000"/>
                </a:solidFill>
                <a:effectLst/>
                <a:latin typeface="Times New Roman" panose="02020603050405020304" pitchFamily="18" charset="0"/>
                <a:ea typeface="Times New Roman" panose="02020603050405020304" pitchFamily="18" charset="0"/>
              </a:rPr>
              <a:t>EXISTING METHOD PICTURE</a:t>
            </a:r>
          </a:p>
          <a:p>
            <a:pPr marL="8890" marR="201295" indent="-8890" algn="just">
              <a:lnSpc>
                <a:spcPct val="110000"/>
              </a:lnSpc>
              <a:spcBef>
                <a:spcPts val="0"/>
              </a:spcBef>
              <a:spcAft>
                <a:spcPts val="600"/>
              </a:spcAft>
            </a:pPr>
            <a:r>
              <a:rPr lang="en-US" sz="1800" kern="100" dirty="0">
                <a:solidFill>
                  <a:srgbClr val="000000"/>
                </a:solidFill>
                <a:effectLst/>
                <a:latin typeface="Times New Roman" panose="02020603050405020304" pitchFamily="18" charset="0"/>
                <a:ea typeface="Times New Roman" panose="02020603050405020304" pitchFamily="18" charset="0"/>
              </a:rPr>
              <a:t>The Existing Method is most of the farmers rely on medieval techniques like using:</a:t>
            </a:r>
          </a:p>
          <a:p>
            <a:pPr marL="342900" marR="201295" lvl="0" indent="-342900" algn="just">
              <a:lnSpc>
                <a:spcPct val="110000"/>
              </a:lnSpc>
              <a:spcBef>
                <a:spcPts val="0"/>
              </a:spcBef>
              <a:spcAft>
                <a:spcPts val="600"/>
              </a:spcAft>
              <a:buFont typeface="Symbol" panose="05050102010706020507" pitchFamily="18" charset="2"/>
              <a:buChar char=""/>
            </a:pPr>
            <a:r>
              <a:rPr lang="en-US" sz="1800" kern="100" dirty="0">
                <a:solidFill>
                  <a:srgbClr val="000000"/>
                </a:solidFill>
                <a:effectLst/>
                <a:latin typeface="Times New Roman" panose="02020603050405020304" pitchFamily="18" charset="0"/>
                <a:ea typeface="Times New Roman" panose="02020603050405020304" pitchFamily="18" charset="0"/>
              </a:rPr>
              <a:t>Scarecrow.</a:t>
            </a:r>
          </a:p>
          <a:p>
            <a:pPr marL="342900" marR="201295" lvl="0" indent="-342900" algn="just">
              <a:lnSpc>
                <a:spcPct val="110000"/>
              </a:lnSpc>
              <a:spcBef>
                <a:spcPts val="0"/>
              </a:spcBef>
              <a:spcAft>
                <a:spcPts val="600"/>
              </a:spcAft>
              <a:buFont typeface="Symbol" panose="05050102010706020507" pitchFamily="18" charset="2"/>
              <a:buChar char=""/>
            </a:pPr>
            <a:r>
              <a:rPr lang="en-US" sz="1800" kern="100" dirty="0">
                <a:solidFill>
                  <a:srgbClr val="000000"/>
                </a:solidFill>
                <a:effectLst/>
                <a:latin typeface="Times New Roman" panose="02020603050405020304" pitchFamily="18" charset="0"/>
                <a:ea typeface="Times New Roman" panose="02020603050405020304" pitchFamily="18" charset="0"/>
              </a:rPr>
              <a:t>Relying on guards to monitor crops.</a:t>
            </a:r>
          </a:p>
          <a:p>
            <a:pPr marL="342900" marR="201295" lvl="0" indent="-342900" algn="just">
              <a:lnSpc>
                <a:spcPct val="110000"/>
              </a:lnSpc>
              <a:spcBef>
                <a:spcPts val="0"/>
              </a:spcBef>
              <a:spcAft>
                <a:spcPts val="600"/>
              </a:spcAft>
              <a:buFont typeface="Symbol" panose="05050102010706020507" pitchFamily="18" charset="2"/>
              <a:buChar char=""/>
            </a:pPr>
            <a:r>
              <a:rPr lang="en-US" sz="1800" kern="100" dirty="0">
                <a:solidFill>
                  <a:srgbClr val="000000"/>
                </a:solidFill>
                <a:effectLst/>
                <a:latin typeface="Times New Roman" panose="02020603050405020304" pitchFamily="18" charset="0"/>
                <a:ea typeface="Times New Roman" panose="02020603050405020304" pitchFamily="18" charset="0"/>
              </a:rPr>
              <a:t>Protecting using electric fencing.</a:t>
            </a:r>
          </a:p>
        </p:txBody>
      </p:sp>
      <p:pic>
        <p:nvPicPr>
          <p:cNvPr id="4" name="Picture 3" descr="Scare scarecrows in a field&#10;&#10;Description automatically generated">
            <a:extLst>
              <a:ext uri="{FF2B5EF4-FFF2-40B4-BE49-F238E27FC236}">
                <a16:creationId xmlns:a16="http://schemas.microsoft.com/office/drawing/2014/main" id="{D9817964-26CA-AD60-4CCD-A3AB690FE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905" y="2631057"/>
            <a:ext cx="4694719" cy="2455430"/>
          </a:xfrm>
          <a:prstGeom prst="rect">
            <a:avLst/>
          </a:prstGeom>
        </p:spPr>
      </p:pic>
      <p:pic>
        <p:nvPicPr>
          <p:cNvPr id="5" name="Picture 4" descr="A camouflage tent with a hole in the window&#10;&#10;Description automatically generated">
            <a:extLst>
              <a:ext uri="{FF2B5EF4-FFF2-40B4-BE49-F238E27FC236}">
                <a16:creationId xmlns:a16="http://schemas.microsoft.com/office/drawing/2014/main" id="{EC8C3612-3592-CA65-3AED-1D793896A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286" y="1300895"/>
            <a:ext cx="4686809" cy="2353508"/>
          </a:xfrm>
          <a:prstGeom prst="rect">
            <a:avLst/>
          </a:prstGeom>
        </p:spPr>
      </p:pic>
      <p:pic>
        <p:nvPicPr>
          <p:cNvPr id="6" name="Picture 5">
            <a:extLst>
              <a:ext uri="{FF2B5EF4-FFF2-40B4-BE49-F238E27FC236}">
                <a16:creationId xmlns:a16="http://schemas.microsoft.com/office/drawing/2014/main" id="{59E76980-37C3-4313-BB8E-AE605D6A67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8378" y="4175185"/>
            <a:ext cx="4749946" cy="2260119"/>
          </a:xfrm>
          <a:prstGeom prst="rect">
            <a:avLst/>
          </a:prstGeom>
        </p:spPr>
      </p:pic>
    </p:spTree>
    <p:extLst>
      <p:ext uri="{BB962C8B-B14F-4D97-AF65-F5344CB8AC3E}">
        <p14:creationId xmlns:p14="http://schemas.microsoft.com/office/powerpoint/2010/main" val="3050808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0139" y="986677"/>
            <a:ext cx="10711544" cy="2735621"/>
          </a:xfrm>
          <a:prstGeom prst="rect">
            <a:avLst/>
          </a:prstGeom>
        </p:spPr>
        <p:txBody>
          <a:bodyPr wrap="square">
            <a:spAutoFit/>
          </a:bodyPr>
          <a:lstStyle/>
          <a:p>
            <a:pPr algn="ctr">
              <a:lnSpc>
                <a:spcPct val="150000"/>
              </a:lnSpc>
              <a:spcAft>
                <a:spcPts val="1200"/>
              </a:spcAft>
            </a:pP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RESULTS</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proposed scheme presents a novel approach to detect for any intrusion in farms.</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This approach has been implemented by the using neural networks. </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have successfully developed a deep learning model using the deep neural network architecture to detect the presence of any animal in the farm. </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were able to get a net frame rate of 18 frames per second (approximately).</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699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1292E5-EA0F-EEAC-C153-3FFE09C963D3}"/>
              </a:ext>
            </a:extLst>
          </p:cNvPr>
          <p:cNvSpPr txBox="1"/>
          <p:nvPr/>
        </p:nvSpPr>
        <p:spPr>
          <a:xfrm>
            <a:off x="544902" y="3270105"/>
            <a:ext cx="10988615" cy="2273956"/>
          </a:xfrm>
          <a:prstGeom prst="rect">
            <a:avLst/>
          </a:prstGeom>
          <a:noFill/>
        </p:spPr>
        <p:txBody>
          <a:bodyPr wrap="square">
            <a:spAutoFit/>
          </a:bodyPr>
          <a:lstStyle/>
          <a:p>
            <a:pPr marL="8890" marR="265430" indent="-8890" algn="just">
              <a:lnSpc>
                <a:spcPct val="150000"/>
              </a:lnSpc>
              <a:spcBef>
                <a:spcPts val="600"/>
              </a:spcBef>
              <a:spcAft>
                <a:spcPts val="600"/>
              </a:spcAft>
            </a:pPr>
            <a:r>
              <a:rPr lang="en-US" sz="1800" b="1" kern="100" dirty="0">
                <a:solidFill>
                  <a:srgbClr val="000000"/>
                </a:solidFill>
                <a:effectLst/>
                <a:latin typeface="Times New Roman" panose="02020603050405020304" pitchFamily="18" charset="0"/>
                <a:ea typeface="Times New Roman" panose="02020603050405020304" pitchFamily="18" charset="0"/>
              </a:rPr>
              <a:t>Comparison on our results with state of art method:</a:t>
            </a: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L="0" marR="265430" indent="0" algn="just">
              <a:lnSpc>
                <a:spcPct val="150000"/>
              </a:lnSpc>
              <a:spcBef>
                <a:spcPts val="600"/>
              </a:spcBef>
              <a:spcAft>
                <a:spcPts val="600"/>
              </a:spcAft>
            </a:pPr>
            <a:r>
              <a:rPr lang="en-US" sz="1800" kern="100" dirty="0">
                <a:solidFill>
                  <a:srgbClr val="000000"/>
                </a:solidFill>
                <a:effectLst/>
                <a:latin typeface="Times New Roman" panose="02020603050405020304" pitchFamily="18" charset="0"/>
                <a:ea typeface="Times New Roman" panose="02020603050405020304" pitchFamily="18" charset="0"/>
              </a:rPr>
              <a:t>We have selected an advanced algorithm that have been proposed to perform tasks, we will take data from a dialog box that too live data and then that data is cleaned and preprocessed and sent into the model and the model is trained on </a:t>
            </a:r>
            <a:r>
              <a:rPr lang="en-US" sz="1800" kern="100" dirty="0" err="1">
                <a:solidFill>
                  <a:srgbClr val="000000"/>
                </a:solidFill>
                <a:effectLst/>
                <a:latin typeface="Times New Roman" panose="02020603050405020304" pitchFamily="18" charset="0"/>
                <a:ea typeface="Times New Roman" panose="02020603050405020304" pitchFamily="18" charset="0"/>
              </a:rPr>
              <a:t>MobileNet</a:t>
            </a:r>
            <a:r>
              <a:rPr lang="en-US" sz="1800" kern="100" dirty="0">
                <a:solidFill>
                  <a:srgbClr val="000000"/>
                </a:solidFill>
                <a:effectLst/>
                <a:latin typeface="Times New Roman" panose="02020603050405020304" pitchFamily="18" charset="0"/>
                <a:ea typeface="Times New Roman" panose="02020603050405020304" pitchFamily="18" charset="0"/>
              </a:rPr>
              <a:t> SSD and that will predict whether it is an animal or not. It predicts with good accuracy of 100%. The model can predict animals at any climatic condition that prompts us to the robustness of the system. </a:t>
            </a:r>
          </a:p>
        </p:txBody>
      </p:sp>
      <p:sp>
        <p:nvSpPr>
          <p:cNvPr id="4" name="TextBox 3">
            <a:extLst>
              <a:ext uri="{FF2B5EF4-FFF2-40B4-BE49-F238E27FC236}">
                <a16:creationId xmlns:a16="http://schemas.microsoft.com/office/drawing/2014/main" id="{F0ED0F59-2F35-A971-9EB0-8445CD90741E}"/>
              </a:ext>
            </a:extLst>
          </p:cNvPr>
          <p:cNvSpPr txBox="1"/>
          <p:nvPr/>
        </p:nvSpPr>
        <p:spPr>
          <a:xfrm>
            <a:off x="544902" y="427008"/>
            <a:ext cx="11102196" cy="2612510"/>
          </a:xfrm>
          <a:prstGeom prst="rect">
            <a:avLst/>
          </a:prstGeom>
          <a:noFill/>
        </p:spPr>
        <p:txBody>
          <a:bodyPr wrap="square">
            <a:spAutoFit/>
          </a:bodyPr>
          <a:lstStyle/>
          <a:p>
            <a:pPr marL="0" marR="265430" indent="0" algn="just">
              <a:lnSpc>
                <a:spcPct val="150000"/>
              </a:lnSpc>
              <a:spcBef>
                <a:spcPts val="1200"/>
              </a:spcBef>
              <a:spcAft>
                <a:spcPts val="0"/>
              </a:spcAft>
            </a:pPr>
            <a:r>
              <a:rPr lang="en-US" sz="1800" b="1" kern="100" dirty="0">
                <a:solidFill>
                  <a:srgbClr val="000000"/>
                </a:solidFill>
                <a:effectLst/>
                <a:latin typeface="Times New Roman" panose="02020603050405020304" pitchFamily="18" charset="0"/>
                <a:ea typeface="Times New Roman" panose="02020603050405020304" pitchFamily="18" charset="0"/>
              </a:rPr>
              <a:t>Comparison on our results with existing and current related work:</a:t>
            </a: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L="8890" marR="265430" indent="-8890" algn="just">
              <a:lnSpc>
                <a:spcPct val="150000"/>
              </a:lnSpc>
              <a:spcBef>
                <a:spcPts val="600"/>
              </a:spcBef>
              <a:spcAft>
                <a:spcPts val="600"/>
              </a:spcAft>
            </a:pPr>
            <a:r>
              <a:rPr lang="en-US" sz="1800" kern="100" dirty="0">
                <a:solidFill>
                  <a:srgbClr val="000000"/>
                </a:solidFill>
                <a:effectLst/>
                <a:latin typeface="Times New Roman" panose="02020603050405020304" pitchFamily="18" charset="0"/>
                <a:ea typeface="Times New Roman" panose="02020603050405020304" pitchFamily="18" charset="0"/>
              </a:rPr>
              <a:t>In existing farmers is used scarecrow &amp; guards for monitoring crops, but this method won’t be helpful in different climatic conditions and moreover time is wasted in this situation. And using electric fencing is a good solution but some government opposes this as illegal, and it may be a threat to wildlife too. While comparing with our proposed system results it detects animals in any condition like light, weather and so on. And mainly detects the animal and intimates the farmer and if he/she is not in range to farm then it will start a smoke to diver animals.</a:t>
            </a:r>
          </a:p>
        </p:txBody>
      </p:sp>
    </p:spTree>
    <p:extLst>
      <p:ext uri="{BB962C8B-B14F-4D97-AF65-F5344CB8AC3E}">
        <p14:creationId xmlns:p14="http://schemas.microsoft.com/office/powerpoint/2010/main" val="3692682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1574" y="220366"/>
            <a:ext cx="11180619" cy="6099106"/>
          </a:xfrm>
          <a:prstGeom prst="rect">
            <a:avLst/>
          </a:prstGeom>
        </p:spPr>
        <p:txBody>
          <a:bodyPr wrap="square">
            <a:spAutoFit/>
          </a:bodyPr>
          <a:lstStyle/>
          <a:p>
            <a:pPr algn="ctr">
              <a:lnSpc>
                <a:spcPct val="115000"/>
              </a:lnSpc>
              <a:spcBef>
                <a:spcPts val="1200"/>
              </a:spcBef>
              <a:spcAft>
                <a:spcPts val="1000"/>
              </a:spcAf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Agriculture plays a huge role </a:t>
            </a:r>
            <a:r>
              <a:rPr lang="en-US" dirty="0">
                <a:latin typeface="Times New Roman" panose="02020603050405020304" pitchFamily="18" charset="0"/>
                <a:ea typeface="Calibri" panose="020F0502020204030204" pitchFamily="34" charset="0"/>
                <a:cs typeface="Times New Roman" panose="02020603050405020304" pitchFamily="18" charset="0"/>
              </a:rPr>
              <a:t>in our lives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Animal intrusion in farms causes huge losses in agricultural revenue which a farmer cannot bear, especially if they have small farming areas. </a:t>
            </a:r>
          </a:p>
          <a:p>
            <a:pPr marL="285750" indent="-285750" algn="just">
              <a:lnSpc>
                <a:spcPct val="150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Agriculture is the most important sector </a:t>
            </a:r>
            <a:r>
              <a:rPr lang="en-US" dirty="0">
                <a:latin typeface="Times New Roman" panose="02020603050405020304" pitchFamily="18" charset="0"/>
                <a:ea typeface="Calibri" panose="020F0502020204030204" pitchFamily="34" charset="0"/>
                <a:cs typeface="Times New Roman" panose="02020603050405020304" pitchFamily="18" charset="0"/>
              </a:rPr>
              <a:t>for</a:t>
            </a:r>
            <a:r>
              <a:rPr lang="en-US" dirty="0">
                <a:effectLst/>
                <a:latin typeface="Times New Roman" panose="02020603050405020304" pitchFamily="18" charset="0"/>
                <a:ea typeface="Calibri" panose="020F0502020204030204" pitchFamily="34" charset="0"/>
                <a:cs typeface="Times New Roman" panose="02020603050405020304" pitchFamily="18" charset="0"/>
              </a:rPr>
              <a:t> Economy but the issue of damage to crops by wild animals has turned into an important social issue in current occasions. </a:t>
            </a:r>
          </a:p>
          <a:p>
            <a:pPr marL="285750" indent="-285750" algn="just">
              <a:lnSpc>
                <a:spcPct val="150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So far, many of the farmers reply on guards to guard their crops which increases the overhead costs. But, due to current climate conditions, crop failure rate has increased dramatically. </a:t>
            </a:r>
          </a:p>
          <a:p>
            <a:pPr marL="285750" indent="-285750" algn="just">
              <a:lnSpc>
                <a:spcPct val="150000"/>
              </a:lnSpc>
              <a:spcBef>
                <a:spcPts val="600"/>
              </a:spcBef>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Debt in agricultural sector has increased tremendously. In these situations, a farmer cannot expect further destruction of crops and neither can afford increase costs in farming. </a:t>
            </a:r>
          </a:p>
          <a:p>
            <a:pPr marL="285750" indent="-285750" algn="just">
              <a:lnSpc>
                <a:spcPct val="150000"/>
              </a:lnSpc>
              <a:spcBef>
                <a:spcPts val="600"/>
              </a:spcBef>
              <a:buFont typeface="Courier New" panose="02070309020205020404" pitchFamily="49" charset="0"/>
              <a:buChar char="o"/>
            </a:pPr>
            <a:r>
              <a:rPr lang="en-US" dirty="0">
                <a:latin typeface="Times New Roman" panose="02020603050405020304" pitchFamily="18" charset="0"/>
                <a:ea typeface="Calibri" panose="020F0502020204030204" pitchFamily="34" charset="0"/>
                <a:cs typeface="Times New Roman" panose="02020603050405020304" pitchFamily="18" charset="0"/>
              </a:rPr>
              <a:t>As Computer Vision are being increasingly applied in agricultural field for higher productivity by automating tasks.</a:t>
            </a:r>
          </a:p>
          <a:p>
            <a:pPr marL="285750" indent="-285750" algn="just">
              <a:lnSpc>
                <a:spcPct val="150000"/>
              </a:lnSpc>
              <a:spcBef>
                <a:spcPts val="600"/>
              </a:spcBef>
              <a:buFont typeface="Courier New" panose="02070309020205020404" pitchFamily="49" charset="0"/>
              <a:buChar char="o"/>
            </a:pPr>
            <a:r>
              <a:rPr lang="en-US" dirty="0">
                <a:latin typeface="Times New Roman" panose="02020603050405020304" pitchFamily="18" charset="0"/>
                <a:ea typeface="Calibri" panose="020F0502020204030204" pitchFamily="34" charset="0"/>
                <a:cs typeface="Times New Roman" panose="02020603050405020304" pitchFamily="18" charset="0"/>
              </a:rPr>
              <a:t> We propose an AI based system which monitors the field using cameras for any intrusion by the animals and alerts the farmer or can even take certain actions on its own.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Bef>
                <a:spcPts val="600"/>
              </a:spcBef>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9645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269" y="297951"/>
            <a:ext cx="11192028" cy="6177293"/>
          </a:xfrm>
          <a:prstGeom prst="rect">
            <a:avLst/>
          </a:prstGeom>
        </p:spPr>
        <p:txBody>
          <a:bodyPr wrap="square">
            <a:spAutoFit/>
          </a:bodyPr>
          <a:lstStyle/>
          <a:p>
            <a:pPr algn="ctr">
              <a:lnSpc>
                <a:spcPct val="150000"/>
              </a:lnSpc>
              <a:spcAft>
                <a:spcPts val="1200"/>
              </a:spcAft>
            </a:pP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	The problem of damaging crops by wild animals has become a major social problem in the current time. It requires urgent attention and an effective solution. The proposed method allows us to detect any animal presence or intrusion in farms using video from any camera device placed in the farms. The object detection model worked almost consistently at 18 frames per second.</a:t>
            </a:r>
          </a:p>
          <a:p>
            <a:pPr>
              <a:lnSpc>
                <a:spcPct val="150000"/>
              </a:lnSpc>
            </a:pPr>
            <a:r>
              <a:rPr lang="en-US" dirty="0">
                <a:latin typeface="Times New Roman" panose="02020603050405020304" pitchFamily="18" charset="0"/>
                <a:cs typeface="Times New Roman" panose="02020603050405020304" pitchFamily="18" charset="0"/>
              </a:rPr>
              <a:t>	It is a cheap and robust system. The siren scares the intruders away as well as it can alert the farmer to take action. Thus, this application can be used to protect crops in the farm. It might be very useful for agricultural purposes instead of traditional methods used today.</a:t>
            </a:r>
          </a:p>
          <a:p>
            <a:pPr>
              <a:lnSpc>
                <a:spcPct val="150000"/>
              </a:lnSpc>
            </a:pPr>
            <a:r>
              <a:rPr lang="en-US" dirty="0">
                <a:latin typeface="Times New Roman" panose="02020603050405020304" pitchFamily="18" charset="0"/>
                <a:cs typeface="Times New Roman" panose="02020603050405020304" pitchFamily="18" charset="0"/>
              </a:rPr>
              <a:t>	In this process while detecting the animals, the surveillance system also detects human as animal if the human behaves like an animal or even acts as any animal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The proposed system achieves an accuracy of 100% regarding animal detection. Thus, it can be concluded from the above discussion that a reliable, secure, fast and efficient system has been developed replacing a manual and unreliable system. Hence this system can be implemented for better results regarding the animal detection.</a:t>
            </a:r>
          </a:p>
          <a:p>
            <a:pPr>
              <a:lnSpc>
                <a:spcPct val="150000"/>
              </a:lnSpc>
            </a:pPr>
            <a:r>
              <a:rPr lang="en-US"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8805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0419" y="1037690"/>
            <a:ext cx="11394040" cy="1339982"/>
          </a:xfrm>
          <a:prstGeom prst="rect">
            <a:avLst/>
          </a:prstGeom>
        </p:spPr>
        <p:txBody>
          <a:bodyPr wrap="square">
            <a:spAutoFit/>
          </a:bodyPr>
          <a:lstStyle/>
          <a:p>
            <a:pPr algn="ctr">
              <a:lnSpc>
                <a:spcPct val="115000"/>
              </a:lnSpc>
              <a:spcBef>
                <a:spcPts val="1200"/>
              </a:spcBef>
              <a:spcAft>
                <a:spcPts val="100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FUTURE ENHANCEMENTS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15000"/>
              </a:lnSpc>
              <a:spcBef>
                <a:spcPts val="1200"/>
              </a:spcBef>
              <a:spcAft>
                <a:spcPts val="10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methods to scare away the intruders can be changed in future. We may even employ a laser based system instead of just an siren to do so. It can also be embedded in an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IoT</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based system for easy utilization.</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0887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3230" y="735401"/>
            <a:ext cx="10723418" cy="4729500"/>
          </a:xfrm>
          <a:prstGeom prst="rect">
            <a:avLst/>
          </a:prstGeom>
        </p:spPr>
        <p:txBody>
          <a:bodyPr wrap="square">
            <a:spAutoFit/>
          </a:bodyPr>
          <a:lstStyle/>
          <a:p>
            <a:pPr marL="1828800" marR="0" algn="just">
              <a:lnSpc>
                <a:spcPct val="115000"/>
              </a:lnSpc>
              <a:spcBef>
                <a:spcPts val="1200"/>
              </a:spcBef>
              <a:spcAft>
                <a:spcPts val="1000"/>
              </a:spcAf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LEARNING OUTCOMES    </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Importance of classification.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Scope of animal detection.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 of computer vision techniques.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Importance of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PyCharm</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Benefits of Mobile Net model.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is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OpenCV</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Need of using pre trained model.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Process of debugging a code.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Input and Output modules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How test the project based on user inputs and observe the output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4982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6895" y="1074718"/>
            <a:ext cx="8467106" cy="2169825"/>
          </a:xfrm>
          <a:prstGeom prst="rect">
            <a:avLst/>
          </a:prstGeom>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Practical exposure to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Courier New" panose="02070309020205020404" pitchFamily="49" charset="0"/>
              <a:buChar char="o"/>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Hardware and software tools. </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50000"/>
              </a:lnSpc>
              <a:buFont typeface="Courier New" panose="02070309020205020404" pitchFamily="49" charset="0"/>
              <a:buChar char="o"/>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Solution providing for real time problems.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Courier New" panose="02070309020205020404" pitchFamily="49" charset="0"/>
              <a:buChar char="o"/>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Working with team/ individual.</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Courier New" panose="02070309020205020404" pitchFamily="49" charset="0"/>
              <a:buChar char="o"/>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Work on Creative ideas.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8852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003" y="468670"/>
            <a:ext cx="11453750" cy="2726131"/>
          </a:xfrm>
          <a:prstGeom prst="rect">
            <a:avLst/>
          </a:prstGeom>
        </p:spPr>
        <p:txBody>
          <a:bodyPr wrap="square">
            <a:spAutoFit/>
          </a:bodyPr>
          <a:lstStyle/>
          <a:p>
            <a:pPr marL="1828800" marR="0" indent="457200" algn="just">
              <a:lnSpc>
                <a:spcPct val="115000"/>
              </a:lnSpc>
              <a:spcBef>
                <a:spcPts val="1200"/>
              </a:spcBef>
              <a:spcAft>
                <a:spcPts val="1000"/>
              </a:spcAf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REFERENCES</a:t>
            </a:r>
          </a:p>
          <a:p>
            <a:pPr algn="just">
              <a:lnSpc>
                <a:spcPct val="115000"/>
              </a:lnSpc>
              <a:spcBef>
                <a:spcPts val="1200"/>
              </a:spcBef>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dirty="0">
                <a:effectLst/>
                <a:latin typeface="Times New Roman" panose="02020603050405020304" pitchFamily="18" charset="0"/>
                <a:ea typeface="Calibri" panose="020F0502020204030204" pitchFamily="34" charset="0"/>
                <a:cs typeface="Times New Roman" panose="02020603050405020304" pitchFamily="18" charset="0"/>
                <a:hlinkClick r:id="rId2"/>
              </a:rPr>
              <a:t>https://www.ijraset.com/research-paper/animal-detector-system-for-forest-monitoring-using-opencv-and-raspberry-pi</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Bef>
                <a:spcPts val="1200"/>
              </a:spcBef>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[2] </a:t>
            </a:r>
            <a:r>
              <a:rPr lang="en-US" sz="1600" dirty="0">
                <a:latin typeface="Times New Roman" panose="02020603050405020304" pitchFamily="18" charset="0"/>
                <a:ea typeface="Calibri" panose="020F0502020204030204" pitchFamily="34" charset="0"/>
                <a:cs typeface="Times New Roman" panose="02020603050405020304" pitchFamily="18" charset="0"/>
                <a:hlinkClick r:id="rId3"/>
              </a:rPr>
              <a:t>https://www.researchgate.net/publication/372165159_ANIMAL_DETECTION_IN_FARMS_USING_OPENCV</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Bef>
                <a:spcPts val="120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[3] </a:t>
            </a: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4"/>
              </a:rPr>
              <a:t>https://ijsrem.com/download/animal-detection-in-farms-using-opencv/</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Bef>
                <a:spcPts val="1200"/>
              </a:spcBef>
              <a:spcAft>
                <a:spcPts val="10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8220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ny Questions Pictures | Download Free Images on Unsplash">
            <a:extLst>
              <a:ext uri="{FF2B5EF4-FFF2-40B4-BE49-F238E27FC236}">
                <a16:creationId xmlns:a16="http://schemas.microsoft.com/office/drawing/2014/main" id="{57759287-3F56-6100-A7CA-3B37986E9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248" y="896784"/>
            <a:ext cx="7001363" cy="43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63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72388" y="2876765"/>
            <a:ext cx="3168843" cy="659140"/>
          </a:xfrm>
          <a:prstGeom prst="rect">
            <a:avLst/>
          </a:prstGeom>
          <a:noFill/>
        </p:spPr>
        <p:txBody>
          <a:bodyPr wrap="square" rtlCol="0">
            <a:spAutoFit/>
          </a:bodyPr>
          <a:lstStyle/>
          <a:p>
            <a:r>
              <a:rPr lang="en-US" sz="3600" dirty="0"/>
              <a:t>THANK YOU</a:t>
            </a:r>
          </a:p>
        </p:txBody>
      </p:sp>
    </p:spTree>
    <p:extLst>
      <p:ext uri="{BB962C8B-B14F-4D97-AF65-F5344CB8AC3E}">
        <p14:creationId xmlns:p14="http://schemas.microsoft.com/office/powerpoint/2010/main" val="1269550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9177" y="759126"/>
            <a:ext cx="11248846" cy="5124926"/>
          </a:xfrm>
          <a:prstGeom prst="rect">
            <a:avLst/>
          </a:prstGeom>
        </p:spPr>
        <p:txBody>
          <a:bodyPr wrap="square">
            <a:spAutoFit/>
          </a:bodyPr>
          <a:lstStyle/>
          <a:p>
            <a:pPr indent="457200" algn="ctr">
              <a:lnSpc>
                <a:spcPct val="115000"/>
              </a:lnSpc>
              <a:spcAft>
                <a:spcPts val="10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Agriculture meets the food demands of the population and also provides various raw materials for different industries.</a:t>
            </a:r>
          </a:p>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Interference of animals in agricultural lands causes a huge loss of crops. Crop damage due to raiding wild animals has become a major issue of concern these days.</a:t>
            </a:r>
          </a:p>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Animals like wild boars, macaques, porcupines, deer, monkeys and bears are extremely destructive and have also caused human casualties in certain occasions. </a:t>
            </a:r>
          </a:p>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Small farmers can even lose up to half of their yield to animals and they cannot take any harsh measures due to the strict wildlife laws.</a:t>
            </a:r>
          </a:p>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Human-elephant conflict is rising intensely as elephants are a highly conflict prone wildlife species, especially in India.</a:t>
            </a:r>
          </a:p>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Thus, there is need for a system to detect any intrusion which can help the farmers to drive away these animals as soon as they learn about their intrusion.</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9807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2197" y="878775"/>
            <a:ext cx="11376561" cy="2069797"/>
          </a:xfrm>
          <a:prstGeom prst="rect">
            <a:avLst/>
          </a:prstGeom>
        </p:spPr>
        <p:txBody>
          <a:bodyPr wrap="square">
            <a:spAutoFit/>
          </a:bodyPr>
          <a:lstStyle/>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ea typeface="Calibri" panose="020F0502020204030204" pitchFamily="34" charset="0"/>
                <a:cs typeface="Times New Roman" panose="02020603050405020304" pitchFamily="18" charset="0"/>
              </a:rPr>
              <a:t>In this project, we proposed a new and cost effective solution for agriculture security from animals. </a:t>
            </a:r>
          </a:p>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ea typeface="Calibri" panose="020F0502020204030204" pitchFamily="34" charset="0"/>
                <a:cs typeface="Times New Roman" panose="02020603050405020304" pitchFamily="18" charset="0"/>
              </a:rPr>
              <a:t>It is a proactive solution which gives alerts to the farmers when animals come near to the farms. </a:t>
            </a:r>
          </a:p>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ea typeface="Calibri" panose="020F0502020204030204" pitchFamily="34" charset="0"/>
                <a:cs typeface="Times New Roman" panose="02020603050405020304" pitchFamily="18" charset="0"/>
              </a:rPr>
              <a:t>It also causes certain siren to be played whenever any animals are detected and is directed towards the animal in an attempt to scare them away. </a:t>
            </a:r>
          </a:p>
          <a:p>
            <a:pPr marL="285750" indent="-285750" algn="just">
              <a:lnSpc>
                <a:spcPct val="115000"/>
              </a:lnSpc>
              <a:spcAft>
                <a:spcPts val="1000"/>
              </a:spcAft>
              <a:buFont typeface="Courier New" panose="02070309020205020404" pitchFamily="49" charset="0"/>
              <a:buChar char="o"/>
            </a:pPr>
            <a:r>
              <a:rPr lang="en-US" dirty="0">
                <a:latin typeface="Times New Roman" panose="02020603050405020304" pitchFamily="18" charset="0"/>
                <a:ea typeface="Calibri" panose="020F0502020204030204" pitchFamily="34" charset="0"/>
                <a:cs typeface="Times New Roman" panose="02020603050405020304" pitchFamily="18" charset="0"/>
              </a:rPr>
              <a:t>Here, we are implementing a solution that recognizes animals when it is captured on camera.</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2D41E1B-A982-2F1D-28BB-1C94B3E58FC5}"/>
              </a:ext>
            </a:extLst>
          </p:cNvPr>
          <p:cNvSpPr txBox="1"/>
          <p:nvPr/>
        </p:nvSpPr>
        <p:spPr>
          <a:xfrm>
            <a:off x="528366" y="3183147"/>
            <a:ext cx="11210392" cy="2646973"/>
          </a:xfrm>
          <a:prstGeom prst="rect">
            <a:avLst/>
          </a:prstGeom>
          <a:noFill/>
        </p:spPr>
        <p:txBody>
          <a:bodyPr wrap="square">
            <a:spAutoFit/>
          </a:bodyPr>
          <a:lstStyle/>
          <a:p>
            <a:pPr marL="0" marR="0" indent="-8890" algn="ctr">
              <a:lnSpc>
                <a:spcPct val="110000"/>
              </a:lnSpc>
              <a:spcBef>
                <a:spcPts val="0"/>
              </a:spcBef>
              <a:spcAft>
                <a:spcPts val="1200"/>
              </a:spcAft>
            </a:pPr>
            <a:r>
              <a:rPr lang="en-US" sz="1800" b="1" kern="100" dirty="0">
                <a:solidFill>
                  <a:srgbClr val="000000"/>
                </a:solidFill>
                <a:effectLst/>
                <a:latin typeface="Times New Roman" panose="02020603050405020304" pitchFamily="18" charset="0"/>
                <a:ea typeface="Times New Roman" panose="02020603050405020304" pitchFamily="18" charset="0"/>
              </a:rPr>
              <a:t>PROBLEM STATEMENT / MOTIVATION</a:t>
            </a:r>
          </a:p>
          <a:p>
            <a:pPr marL="0" marR="0" indent="0" algn="just">
              <a:lnSpc>
                <a:spcPct val="150000"/>
              </a:lnSpc>
              <a:spcBef>
                <a:spcPts val="600"/>
              </a:spcBef>
              <a:spcAft>
                <a:spcPts val="600"/>
              </a:spcAft>
            </a:pPr>
            <a:r>
              <a:rPr lang="en-US" sz="1800" kern="0" dirty="0">
                <a:solidFill>
                  <a:srgbClr val="000000"/>
                </a:solidFill>
                <a:effectLst/>
                <a:highlight>
                  <a:srgbClr val="FFFFFF"/>
                </a:highlight>
                <a:latin typeface="Times New Roman" panose="02020603050405020304" pitchFamily="18" charset="0"/>
                <a:ea typeface="Times New Roman" panose="02020603050405020304" pitchFamily="18" charset="0"/>
              </a:rPr>
              <a:t>Agriculture plays a huge part, beast intrusion in granges causes huge losses in agrarian profit which a planter cannot bear, especially if they've small husbandry areas as maturity of the growers in India. Computer Vision are being decreasingly applied in agrarian field for advanced productivity by automating tasks. We propose an AI grounded system which monitors the field using cameras for any intrusion by the creatures and cautions the planter or can indeed take certain conduct on its own.</a:t>
            </a:r>
          </a:p>
        </p:txBody>
      </p:sp>
    </p:spTree>
    <p:extLst>
      <p:ext uri="{BB962C8B-B14F-4D97-AF65-F5344CB8AC3E}">
        <p14:creationId xmlns:p14="http://schemas.microsoft.com/office/powerpoint/2010/main" val="985934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6AA44E-A1C3-F656-BF8B-F7D567E42D15}"/>
              </a:ext>
            </a:extLst>
          </p:cNvPr>
          <p:cNvSpPr txBox="1"/>
          <p:nvPr/>
        </p:nvSpPr>
        <p:spPr>
          <a:xfrm>
            <a:off x="267419" y="94891"/>
            <a:ext cx="11628407" cy="5996179"/>
          </a:xfrm>
          <a:prstGeom prst="rect">
            <a:avLst/>
          </a:prstGeom>
          <a:noFill/>
        </p:spPr>
        <p:txBody>
          <a:bodyPr wrap="square">
            <a:spAutoFit/>
          </a:bodyPr>
          <a:lstStyle/>
          <a:p>
            <a:pPr marL="1270" marR="0" indent="-6350" algn="ctr">
              <a:lnSpc>
                <a:spcPct val="110000"/>
              </a:lnSpc>
              <a:spcBef>
                <a:spcPts val="0"/>
              </a:spcBef>
              <a:spcAft>
                <a:spcPts val="1215"/>
              </a:spcAft>
            </a:pPr>
            <a:r>
              <a:rPr lang="en-US" sz="1800" b="1" kern="100" dirty="0">
                <a:solidFill>
                  <a:srgbClr val="000000"/>
                </a:solidFill>
                <a:effectLst/>
                <a:latin typeface="Times New Roman" panose="02020603050405020304" pitchFamily="18" charset="0"/>
                <a:ea typeface="Times New Roman" panose="02020603050405020304" pitchFamily="18" charset="0"/>
              </a:rPr>
              <a:t>AIM &amp; OBJECTIVE</a:t>
            </a:r>
          </a:p>
          <a:p>
            <a:pPr marL="342900" marR="263525" lvl="0" indent="-342900" algn="just" fontAlgn="base">
              <a:lnSpc>
                <a:spcPct val="110000"/>
              </a:lnSpc>
              <a:spcBef>
                <a:spcPts val="0"/>
              </a:spcBef>
              <a:spcAft>
                <a:spcPts val="660"/>
              </a:spcAft>
              <a:buClr>
                <a:srgbClr val="000000"/>
              </a:buClr>
              <a:buSzPts val="1200"/>
              <a:buFont typeface="Arial" panose="020B0604020202020204" pitchFamily="34" charset="0"/>
              <a:buChar char="•"/>
            </a:pP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The main aim of the project is to detect animals in the field. </a:t>
            </a:r>
          </a:p>
          <a:p>
            <a:pPr marL="342900" marR="263525" lvl="0" indent="-342900" algn="just" fontAlgn="base">
              <a:lnSpc>
                <a:spcPct val="157000"/>
              </a:lnSpc>
              <a:spcBef>
                <a:spcPts val="0"/>
              </a:spcBef>
              <a:spcAft>
                <a:spcPts val="210"/>
              </a:spcAft>
              <a:buClr>
                <a:srgbClr val="000000"/>
              </a:buClr>
              <a:buSzPts val="1200"/>
              <a:buFont typeface="Arial" panose="020B0604020202020204" pitchFamily="34" charset="0"/>
              <a:buChar char="•"/>
            </a:pP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We propose an AI based system which monitors the field using cameras for any intrusion by the animals and alerts the farmer or can even take certain actions on its own. </a:t>
            </a:r>
          </a:p>
          <a:p>
            <a:pPr marL="342900" marR="263525" lvl="0" indent="-342900" algn="just" fontAlgn="base">
              <a:lnSpc>
                <a:spcPct val="110000"/>
              </a:lnSpc>
              <a:spcBef>
                <a:spcPts val="0"/>
              </a:spcBef>
              <a:spcAft>
                <a:spcPts val="660"/>
              </a:spcAft>
              <a:buClr>
                <a:srgbClr val="000000"/>
              </a:buClr>
              <a:buSzPts val="1200"/>
              <a:buFont typeface="Arial" panose="020B0604020202020204" pitchFamily="34" charset="0"/>
              <a:buChar char="•"/>
            </a:pP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 provide improved prediction estimate and range. </a:t>
            </a:r>
          </a:p>
          <a:p>
            <a:pPr marL="342900" marR="263525" lvl="0" indent="-342900" algn="just" fontAlgn="base">
              <a:lnSpc>
                <a:spcPct val="165000"/>
              </a:lnSpc>
              <a:spcBef>
                <a:spcPts val="0"/>
              </a:spcBef>
              <a:spcAft>
                <a:spcPts val="605"/>
              </a:spcAft>
              <a:buClr>
                <a:srgbClr val="000000"/>
              </a:buClr>
              <a:buSzPts val="1200"/>
              <a:buFont typeface="Arial" panose="020B0604020202020204" pitchFamily="34" charset="0"/>
              <a:buChar char="•"/>
            </a:pP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 enhance the prediction power and speed of accuracy &amp; provides immediate location tracking of where animal occurs.</a:t>
            </a:r>
            <a:r>
              <a:rPr lang="en-US" sz="18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p>
          <a:p>
            <a:pPr marL="1270" marR="0" indent="-6350" algn="ctr">
              <a:lnSpc>
                <a:spcPct val="110000"/>
              </a:lnSpc>
              <a:spcBef>
                <a:spcPts val="0"/>
              </a:spcBef>
              <a:spcAft>
                <a:spcPts val="1215"/>
              </a:spcAft>
            </a:pPr>
            <a:r>
              <a:rPr lang="en-US" sz="1800" b="1" kern="100" dirty="0">
                <a:solidFill>
                  <a:srgbClr val="000000"/>
                </a:solidFill>
                <a:effectLst/>
                <a:latin typeface="Times New Roman" panose="02020603050405020304" pitchFamily="18" charset="0"/>
                <a:ea typeface="Times New Roman" panose="02020603050405020304" pitchFamily="18" charset="0"/>
              </a:rPr>
              <a:t>SCOPE</a:t>
            </a:r>
          </a:p>
          <a:p>
            <a:pPr marL="342900" marR="263525" lvl="0" indent="-342900" algn="just" fontAlgn="base">
              <a:lnSpc>
                <a:spcPct val="110000"/>
              </a:lnSpc>
              <a:spcBef>
                <a:spcPts val="0"/>
              </a:spcBef>
              <a:spcAft>
                <a:spcPts val="1030"/>
              </a:spcAft>
              <a:buClr>
                <a:srgbClr val="000000"/>
              </a:buClr>
              <a:buSzPts val="1200"/>
              <a:buFont typeface="Arial" panose="020B0604020202020204" pitchFamily="34" charset="0"/>
              <a:buChar char="•"/>
            </a:pP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Automatic animal intrusion allows farmers to increase yield and revenue. </a:t>
            </a:r>
          </a:p>
          <a:p>
            <a:pPr marL="342900" marR="263525" lvl="0" indent="-342900" algn="just" fontAlgn="base">
              <a:lnSpc>
                <a:spcPct val="148000"/>
              </a:lnSpc>
              <a:spcBef>
                <a:spcPts val="0"/>
              </a:spcBef>
              <a:spcAft>
                <a:spcPts val="710"/>
              </a:spcAft>
              <a:buClr>
                <a:srgbClr val="000000"/>
              </a:buClr>
              <a:buSzPts val="1200"/>
              <a:buFont typeface="Arial" panose="020B0604020202020204" pitchFamily="34" charset="0"/>
              <a:buChar char="•"/>
            </a:pP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Industry relying on agriculture in their business can have better control on the supply. </a:t>
            </a:r>
          </a:p>
          <a:p>
            <a:pPr marL="342900" marR="263525" lvl="0" indent="-342900" algn="just" fontAlgn="base">
              <a:lnSpc>
                <a:spcPct val="149000"/>
              </a:lnSpc>
              <a:spcBef>
                <a:spcPts val="0"/>
              </a:spcBef>
              <a:spcAft>
                <a:spcPts val="710"/>
              </a:spcAft>
              <a:buClr>
                <a:srgbClr val="000000"/>
              </a:buClr>
              <a:buSzPts val="1200"/>
              <a:buFont typeface="Arial" panose="020B0604020202020204" pitchFamily="34" charset="0"/>
              <a:buChar char="•"/>
            </a:pPr>
            <a:r>
              <a:rPr lang="en-US" sz="1800" u="none" strike="noStrike" kern="100" dirty="0" err="1">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AgriTech</a:t>
            </a: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industries can depend more of AI so that they can handle the </a:t>
            </a:r>
            <a:r>
              <a:rPr lang="en-US" sz="1800" u="none" strike="noStrike" kern="100" dirty="0" err="1">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labour</a:t>
            </a: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issue during seasonality which is common due to the default nature of agriculture. </a:t>
            </a:r>
            <a:r>
              <a:rPr lang="en-US" sz="1800" dirty="0">
                <a:solidFill>
                  <a:srgbClr val="000000"/>
                </a:solidFill>
                <a:effectLst/>
                <a:latin typeface="Times New Roman" panose="02020603050405020304" pitchFamily="18" charset="0"/>
                <a:ea typeface="Times New Roman" panose="02020603050405020304" pitchFamily="18" charset="0"/>
              </a:rPr>
              <a:t>Government agencies and Policy makers can also utilize the system to better ensure the crop supply and prevent high inflation of crop prices</a:t>
            </a:r>
            <a:endParaRPr lang="en-US" dirty="0"/>
          </a:p>
        </p:txBody>
      </p:sp>
    </p:spTree>
    <p:extLst>
      <p:ext uri="{BB962C8B-B14F-4D97-AF65-F5344CB8AC3E}">
        <p14:creationId xmlns:p14="http://schemas.microsoft.com/office/powerpoint/2010/main" val="239913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2198" y="935582"/>
            <a:ext cx="10984675" cy="4904420"/>
          </a:xfrm>
          <a:prstGeom prst="rect">
            <a:avLst/>
          </a:prstGeom>
        </p:spPr>
        <p:txBody>
          <a:bodyPr wrap="square">
            <a:spAutoFit/>
          </a:bodyPr>
          <a:lstStyle/>
          <a:p>
            <a:pPr algn="ctr">
              <a:lnSpc>
                <a:spcPct val="115000"/>
              </a:lnSpc>
              <a:spcBef>
                <a:spcPts val="1200"/>
              </a:spcBef>
              <a:spcAft>
                <a:spcPts val="10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LITERATURE REVIEW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Bef>
                <a:spcPts val="120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[1] Parikh, M. et al. “Wild-Animal Recognition in Agriculture Farms Using W-COHOG for Agro-Security.” (2017).</a:t>
            </a:r>
          </a:p>
          <a:p>
            <a:pPr algn="just">
              <a:lnSpc>
                <a:spcPct val="115000"/>
              </a:lnSpc>
              <a:spcBef>
                <a:spcPts val="1200"/>
              </a:spcBef>
              <a:spcAft>
                <a:spcPts val="800"/>
              </a:spcAft>
            </a:pPr>
            <a:r>
              <a:rPr lang="en-US" dirty="0">
                <a:latin typeface="Times New Roman" panose="02020603050405020304" pitchFamily="18" charset="0"/>
                <a:cs typeface="Times New Roman" panose="02020603050405020304" pitchFamily="18" charset="0"/>
              </a:rPr>
              <a:t>[2] S. </a:t>
            </a:r>
            <a:r>
              <a:rPr lang="en-US" dirty="0" err="1">
                <a:latin typeface="Times New Roman" panose="02020603050405020304" pitchFamily="18" charset="0"/>
                <a:cs typeface="Times New Roman" panose="02020603050405020304" pitchFamily="18" charset="0"/>
              </a:rPr>
              <a:t>Yadahalli</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Parmar</a:t>
            </a:r>
            <a:r>
              <a:rPr lang="en-US" dirty="0">
                <a:latin typeface="Times New Roman" panose="02020603050405020304" pitchFamily="18" charset="0"/>
                <a:cs typeface="Times New Roman" panose="02020603050405020304" pitchFamily="18" charset="0"/>
              </a:rPr>
              <a:t> and A. Deshpande, "Smart Intrusion Detection System for Crop Protection by using </a:t>
            </a:r>
            <a:r>
              <a:rPr lang="en-US" dirty="0" err="1">
                <a:latin typeface="Times New Roman" panose="02020603050405020304" pitchFamily="18" charset="0"/>
                <a:cs typeface="Times New Roman" panose="02020603050405020304" pitchFamily="18" charset="0"/>
              </a:rPr>
              <a:t>Arduino</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2020 Second International Conference on Inventive Research in Computing Applications (ICIRCA)</a:t>
            </a:r>
            <a:r>
              <a:rPr lang="en-US" dirty="0">
                <a:latin typeface="Times New Roman" panose="02020603050405020304" pitchFamily="18" charset="0"/>
                <a:cs typeface="Times New Roman" panose="02020603050405020304" pitchFamily="18" charset="0"/>
              </a:rPr>
              <a:t>, Coimbatore, India, 2020, pp. 405-408,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10.1109/ICIRCA48905.2020.9182868.</a:t>
            </a:r>
          </a:p>
          <a:p>
            <a:pPr algn="just">
              <a:lnSpc>
                <a:spcPct val="115000"/>
              </a:lnSpc>
              <a:spcBef>
                <a:spcPts val="1200"/>
              </a:spcBef>
              <a:spcAft>
                <a:spcPts val="800"/>
              </a:spcAft>
            </a:pPr>
            <a:r>
              <a:rPr lang="en-US" dirty="0">
                <a:latin typeface="Times New Roman" panose="02020603050405020304" pitchFamily="18" charset="0"/>
                <a:cs typeface="Times New Roman" panose="02020603050405020304" pitchFamily="18" charset="0"/>
              </a:rPr>
              <a:t>[3] Howard, Andrew &amp; Zhu, </a:t>
            </a:r>
            <a:r>
              <a:rPr lang="en-US" dirty="0" err="1">
                <a:latin typeface="Times New Roman" panose="02020603050405020304" pitchFamily="18" charset="0"/>
                <a:cs typeface="Times New Roman" panose="02020603050405020304" pitchFamily="18" charset="0"/>
              </a:rPr>
              <a:t>Menglong</a:t>
            </a:r>
            <a:r>
              <a:rPr lang="en-US" dirty="0">
                <a:latin typeface="Times New Roman" panose="02020603050405020304" pitchFamily="18" charset="0"/>
                <a:cs typeface="Times New Roman" panose="02020603050405020304" pitchFamily="18" charset="0"/>
              </a:rPr>
              <a:t> &amp; Chen, Bo &amp; </a:t>
            </a:r>
            <a:r>
              <a:rPr lang="en-US" dirty="0" err="1">
                <a:latin typeface="Times New Roman" panose="02020603050405020304" pitchFamily="18" charset="0"/>
                <a:cs typeface="Times New Roman" panose="02020603050405020304" pitchFamily="18" charset="0"/>
              </a:rPr>
              <a:t>Kalenichenko</a:t>
            </a:r>
            <a:r>
              <a:rPr lang="en-US" dirty="0">
                <a:latin typeface="Times New Roman" panose="02020603050405020304" pitchFamily="18" charset="0"/>
                <a:cs typeface="Times New Roman" panose="02020603050405020304" pitchFamily="18" charset="0"/>
              </a:rPr>
              <a:t>, Dmitry &amp; Wang, </a:t>
            </a:r>
            <a:r>
              <a:rPr lang="en-US" dirty="0" err="1">
                <a:latin typeface="Times New Roman" panose="02020603050405020304" pitchFamily="18" charset="0"/>
                <a:cs typeface="Times New Roman" panose="02020603050405020304" pitchFamily="18" charset="0"/>
              </a:rPr>
              <a:t>Weijun</a:t>
            </a:r>
            <a:r>
              <a:rPr lang="en-US" dirty="0">
                <a:latin typeface="Times New Roman" panose="02020603050405020304" pitchFamily="18" charset="0"/>
                <a:cs typeface="Times New Roman" panose="02020603050405020304" pitchFamily="18" charset="0"/>
              </a:rPr>
              <a:t> &amp; </a:t>
            </a:r>
            <a:r>
              <a:rPr lang="en-US" dirty="0" err="1">
                <a:latin typeface="Times New Roman" panose="02020603050405020304" pitchFamily="18" charset="0"/>
                <a:cs typeface="Times New Roman" panose="02020603050405020304" pitchFamily="18" charset="0"/>
              </a:rPr>
              <a:t>Weyand</a:t>
            </a:r>
            <a:r>
              <a:rPr lang="en-US" dirty="0">
                <a:latin typeface="Times New Roman" panose="02020603050405020304" pitchFamily="18" charset="0"/>
                <a:cs typeface="Times New Roman" panose="02020603050405020304" pitchFamily="18" charset="0"/>
              </a:rPr>
              <a:t>, Tobias &amp; </a:t>
            </a:r>
            <a:r>
              <a:rPr lang="en-US" dirty="0" err="1">
                <a:latin typeface="Times New Roman" panose="02020603050405020304" pitchFamily="18" charset="0"/>
                <a:cs typeface="Times New Roman" panose="02020603050405020304" pitchFamily="18" charset="0"/>
              </a:rPr>
              <a:t>Andreetto</a:t>
            </a:r>
            <a:r>
              <a:rPr lang="en-US" dirty="0">
                <a:latin typeface="Times New Roman" panose="02020603050405020304" pitchFamily="18" charset="0"/>
                <a:cs typeface="Times New Roman" panose="02020603050405020304" pitchFamily="18" charset="0"/>
              </a:rPr>
              <a:t>, Marco &amp; Adam, </a:t>
            </a:r>
            <a:r>
              <a:rPr lang="en-US" dirty="0" err="1">
                <a:latin typeface="Times New Roman" panose="02020603050405020304" pitchFamily="18" charset="0"/>
                <a:cs typeface="Times New Roman" panose="02020603050405020304" pitchFamily="18" charset="0"/>
              </a:rPr>
              <a:t>Hartwig</a:t>
            </a:r>
            <a:r>
              <a:rPr lang="en-US" dirty="0">
                <a:latin typeface="Times New Roman" panose="02020603050405020304" pitchFamily="18" charset="0"/>
                <a:cs typeface="Times New Roman" panose="02020603050405020304" pitchFamily="18" charset="0"/>
              </a:rPr>
              <a:t>. (2017). "</a:t>
            </a:r>
            <a:r>
              <a:rPr lang="en-US" dirty="0" err="1">
                <a:latin typeface="Times New Roman" panose="02020603050405020304" pitchFamily="18" charset="0"/>
                <a:cs typeface="Times New Roman" panose="02020603050405020304" pitchFamily="18" charset="0"/>
              </a:rPr>
              <a:t>MobileNets</a:t>
            </a:r>
            <a:r>
              <a:rPr lang="en-US" dirty="0">
                <a:latin typeface="Times New Roman" panose="02020603050405020304" pitchFamily="18" charset="0"/>
                <a:cs typeface="Times New Roman" panose="02020603050405020304" pitchFamily="18" charset="0"/>
              </a:rPr>
              <a:t>: Efficient Convolutional Neural Networks for Mobile Vision Applications."</a:t>
            </a:r>
          </a:p>
          <a:p>
            <a:pPr algn="just">
              <a:lnSpc>
                <a:spcPct val="115000"/>
              </a:lnSpc>
              <a:spcBef>
                <a:spcPts val="1200"/>
              </a:spcBef>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[4] Deshpande,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Abhinav</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(2016). Design and Implementation of an Intelligent Security System for Farm Protection from Wild Animals. 5. pp.2319-7064.</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Bef>
                <a:spcPts val="1200"/>
              </a:spcBef>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5066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4843" y="252186"/>
            <a:ext cx="10966862" cy="5623078"/>
          </a:xfrm>
          <a:prstGeom prst="rect">
            <a:avLst/>
          </a:prstGeom>
        </p:spPr>
        <p:txBody>
          <a:bodyPr wrap="square">
            <a:spAutoFit/>
          </a:bodyPr>
          <a:lstStyle/>
          <a:p>
            <a:pPr algn="ctr">
              <a:lnSpc>
                <a:spcPct val="115000"/>
              </a:lnSpc>
              <a:spcBef>
                <a:spcPts val="1200"/>
              </a:spcBef>
              <a:spcAft>
                <a:spcPts val="10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EXISTING METHOD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Bef>
                <a:spcPts val="600"/>
              </a:spcBef>
              <a:buFont typeface="Courier New" panose="02070309020205020404" pitchFamily="49" charset="0"/>
              <a:buChar char="o"/>
              <a:tabLst>
                <a:tab pos="2165350"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Since most of the farms in India are small, most farmers relies on medieval techniques like using a scare crow, or relying on guards to monitor crops.</a:t>
            </a:r>
          </a:p>
          <a:p>
            <a:pPr marL="285750" indent="-285750" algn="just">
              <a:lnSpc>
                <a:spcPct val="115000"/>
              </a:lnSpc>
              <a:spcBef>
                <a:spcPts val="600"/>
              </a:spcBef>
              <a:buFont typeface="Courier New" panose="02070309020205020404" pitchFamily="49" charset="0"/>
              <a:buChar char="o"/>
              <a:tabLst>
                <a:tab pos="2165350"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 More recently, crops are also being protected using electric fencing but it can be highly cost inefficient which a small farmer cannot afford. </a:t>
            </a:r>
          </a:p>
          <a:p>
            <a:pPr marL="285750" indent="-285750" algn="just">
              <a:lnSpc>
                <a:spcPct val="115000"/>
              </a:lnSpc>
              <a:spcBef>
                <a:spcPts val="600"/>
              </a:spcBef>
              <a:buFont typeface="Courier New" panose="02070309020205020404" pitchFamily="49" charset="0"/>
              <a:buChar char="o"/>
              <a:tabLst>
                <a:tab pos="2165350"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Even if they can afford it, in most cases it is illegal to use such fences which governments uses as a measure to conserve the wildlife populations.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Bef>
                <a:spcPts val="600"/>
              </a:spcBef>
              <a:buFont typeface="Courier New" panose="02070309020205020404" pitchFamily="49" charset="0"/>
              <a:buChar char="o"/>
              <a:tabLst>
                <a:tab pos="2165350"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Also, in busy seasons like the harvesting time, it can get difficult to have a guard, guarding and monitoring the crops from animals.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Bef>
                <a:spcPts val="1200"/>
              </a:spcBef>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DISADVANTAGES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15000"/>
              </a:lnSpc>
              <a:spcBef>
                <a:spcPts val="600"/>
              </a:spcBef>
              <a:buFont typeface="Wingdings" panose="05000000000000000000" pitchFamily="2" charset="2"/>
              <a:buChar char="§"/>
              <a:tabLst>
                <a:tab pos="228600"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High cost.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15000"/>
              </a:lnSpc>
              <a:spcBef>
                <a:spcPts val="600"/>
              </a:spcBef>
              <a:buFont typeface="Wingdings" panose="05000000000000000000" pitchFamily="2" charset="2"/>
              <a:buChar char="§"/>
              <a:tabLst>
                <a:tab pos="228600"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Prone to seasonality.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15000"/>
              </a:lnSpc>
              <a:spcBef>
                <a:spcPts val="600"/>
              </a:spcBef>
              <a:buFont typeface="Wingdings" panose="05000000000000000000" pitchFamily="2" charset="2"/>
              <a:buChar char="§"/>
              <a:tabLst>
                <a:tab pos="228600"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Requires costly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equipments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infrastructure.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15000"/>
              </a:lnSpc>
              <a:spcBef>
                <a:spcPts val="600"/>
              </a:spcBef>
              <a:buFont typeface="Wingdings" panose="05000000000000000000" pitchFamily="2" charset="2"/>
              <a:buChar char="§"/>
              <a:tabLst>
                <a:tab pos="228600" algn="l"/>
              </a:tabLst>
            </a:pPr>
            <a:r>
              <a:rPr lang="en-US" dirty="0">
                <a:effectLst/>
                <a:latin typeface="Times New Roman" panose="02020603050405020304" pitchFamily="18" charset="0"/>
                <a:ea typeface="Calibri" panose="020F0502020204030204" pitchFamily="34" charset="0"/>
                <a:cs typeface="Times New Roman" panose="02020603050405020304" pitchFamily="18" charset="0"/>
              </a:rPr>
              <a:t>Are highly inefficient.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8887529"/>
      </p:ext>
    </p:extLst>
  </p:cSld>
  <p:clrMapOvr>
    <a:masterClrMapping/>
  </p:clrMapOvr>
</p:sld>
</file>

<file path=ppt/theme/theme1.xml><?xml version="1.0" encoding="utf-8"?>
<a:theme xmlns:a="http://schemas.openxmlformats.org/drawingml/2006/main" name="UTA Accessibl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PPT.pptx" id="{DC14534C-1046-F040-970C-D4B656BEDF73}" vid="{22719C90-FD2E-C343-B61D-D3EE9148FC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UTA PPT Instructions and Template 11-08-22</Template>
  <TotalTime>545</TotalTime>
  <Words>2965</Words>
  <Application>Microsoft Office PowerPoint</Application>
  <PresentationFormat>Widescreen</PresentationFormat>
  <Paragraphs>279</Paragraphs>
  <Slides>46</Slides>
  <Notes>1</Notes>
  <HiddenSlides>1</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Courier New</vt:lpstr>
      <vt:lpstr>Helvetica</vt:lpstr>
      <vt:lpstr>Symbol</vt:lpstr>
      <vt:lpstr>Times New Roman</vt:lpstr>
      <vt:lpstr>Wingdings</vt:lpstr>
      <vt:lpstr>UTA Accessible Template</vt:lpstr>
      <vt:lpstr>ANIMAL DETECTION IN FARMS USING OPENCV</vt:lpstr>
      <vt:lpstr>PowerPoint Presentation</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&amp; 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Richitha Gorlagunta</cp:lastModifiedBy>
  <cp:revision>49</cp:revision>
  <dcterms:created xsi:type="dcterms:W3CDTF">2021-07-01T07:31:39Z</dcterms:created>
  <dcterms:modified xsi:type="dcterms:W3CDTF">2024-05-01T01:59:01Z</dcterms:modified>
</cp:coreProperties>
</file>